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7"/>
  </p:notesMasterIdLst>
  <p:sldIdLst>
    <p:sldId id="256" r:id="rId2"/>
    <p:sldId id="258" r:id="rId3"/>
    <p:sldId id="265" r:id="rId4"/>
    <p:sldId id="259" r:id="rId5"/>
    <p:sldId id="264" r:id="rId6"/>
    <p:sldId id="257" r:id="rId7"/>
    <p:sldId id="260" r:id="rId8"/>
    <p:sldId id="266" r:id="rId9"/>
    <p:sldId id="267" r:id="rId10"/>
    <p:sldId id="261" r:id="rId11"/>
    <p:sldId id="268" r:id="rId12"/>
    <p:sldId id="269" r:id="rId13"/>
    <p:sldId id="270" r:id="rId14"/>
    <p:sldId id="271" r:id="rId15"/>
    <p:sldId id="273" r:id="rId16"/>
    <p:sldId id="275" r:id="rId17"/>
    <p:sldId id="276" r:id="rId18"/>
    <p:sldId id="262" r:id="rId19"/>
    <p:sldId id="277" r:id="rId20"/>
    <p:sldId id="311" r:id="rId21"/>
    <p:sldId id="312" r:id="rId22"/>
    <p:sldId id="313" r:id="rId23"/>
    <p:sldId id="314" r:id="rId24"/>
    <p:sldId id="315" r:id="rId25"/>
    <p:sldId id="316" r:id="rId26"/>
    <p:sldId id="285" r:id="rId27"/>
    <p:sldId id="286" r:id="rId28"/>
    <p:sldId id="290" r:id="rId29"/>
    <p:sldId id="291" r:id="rId30"/>
    <p:sldId id="294" r:id="rId31"/>
    <p:sldId id="295" r:id="rId32"/>
    <p:sldId id="298" r:id="rId33"/>
    <p:sldId id="292" r:id="rId34"/>
    <p:sldId id="297" r:id="rId35"/>
    <p:sldId id="296" r:id="rId36"/>
    <p:sldId id="299" r:id="rId37"/>
    <p:sldId id="300" r:id="rId38"/>
    <p:sldId id="306" r:id="rId39"/>
    <p:sldId id="304" r:id="rId40"/>
    <p:sldId id="307" r:id="rId41"/>
    <p:sldId id="305" r:id="rId42"/>
    <p:sldId id="301" r:id="rId43"/>
    <p:sldId id="289" r:id="rId44"/>
    <p:sldId id="308" r:id="rId45"/>
    <p:sldId id="309" r:id="rId4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4380"/>
    <p:restoredTop sz="91474" autoAdjust="0"/>
  </p:normalViewPr>
  <p:slideViewPr>
    <p:cSldViewPr>
      <p:cViewPr varScale="1">
        <p:scale>
          <a:sx n="75" d="100"/>
          <a:sy n="75" d="100"/>
        </p:scale>
        <p:origin x="-123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1F7E5E8-7276-4D80-88CD-4CF4D8A99812}" type="datetimeFigureOut">
              <a:rPr lang="ar-SA" smtClean="0"/>
              <a:pPr/>
              <a:t>15/03/1438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3E3BF4A-D02C-4E60-A0EF-BDBCD89D735B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815650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pPr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98196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pPr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98196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pPr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98196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pPr/>
              <a:t>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981962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pPr/>
              <a:t>33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981962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pPr/>
              <a:t>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981962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pPr/>
              <a:t>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981962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pPr/>
              <a:t>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98196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pPr/>
              <a:t>37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98196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pPr/>
              <a:t>38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98196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pPr/>
              <a:t>39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98196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pPr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981962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pPr/>
              <a:t>40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98196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pPr/>
              <a:t>42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981962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pPr/>
              <a:t>44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98196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pPr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98196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pPr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98196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pPr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981962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pPr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98196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pPr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98196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pPr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98196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3BF4A-D02C-4E60-A0EF-BDBCD89D735B}" type="slidenum">
              <a:rPr lang="ar-SA" smtClean="0"/>
              <a:pPr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98196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4D57-A0CD-4EBC-B520-569CA491C40B}" type="datetimeFigureOut">
              <a:rPr lang="ar-SA" smtClean="0"/>
              <a:pPr/>
              <a:t>15/03/1438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B84B-5D64-47C1-8B02-C1D3AC8E204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51304565"/>
      </p:ext>
    </p:extLst>
  </p:cSld>
  <p:clrMapOvr>
    <a:masterClrMapping/>
  </p:clrMapOvr>
  <p:transition>
    <p:wedge/>
    <p:sndAc>
      <p:stSnd>
        <p:snd r:embed="rId1" name="arrow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4D57-A0CD-4EBC-B520-569CA491C40B}" type="datetimeFigureOut">
              <a:rPr lang="ar-SA" smtClean="0"/>
              <a:pPr/>
              <a:t>15/03/1438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B84B-5D64-47C1-8B02-C1D3AC8E204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564188863"/>
      </p:ext>
    </p:extLst>
  </p:cSld>
  <p:clrMapOvr>
    <a:masterClrMapping/>
  </p:clrMapOvr>
  <p:transition>
    <p:wedge/>
    <p:sndAc>
      <p:stSnd>
        <p:snd r:embed="rId1" name="arrow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4D57-A0CD-4EBC-B520-569CA491C40B}" type="datetimeFigureOut">
              <a:rPr lang="ar-SA" smtClean="0"/>
              <a:pPr/>
              <a:t>15/03/1438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B84B-5D64-47C1-8B02-C1D3AC8E204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30294852"/>
      </p:ext>
    </p:extLst>
  </p:cSld>
  <p:clrMapOvr>
    <a:masterClrMapping/>
  </p:clrMapOvr>
  <p:transition>
    <p:wedge/>
    <p:sndAc>
      <p:stSnd>
        <p:snd r:embed="rId1" name="arrow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4D57-A0CD-4EBC-B520-569CA491C40B}" type="datetimeFigureOut">
              <a:rPr lang="ar-SA" smtClean="0"/>
              <a:pPr/>
              <a:t>15/03/1438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B84B-5D64-47C1-8B02-C1D3AC8E204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834942281"/>
      </p:ext>
    </p:extLst>
  </p:cSld>
  <p:clrMapOvr>
    <a:masterClrMapping/>
  </p:clrMapOvr>
  <p:transition>
    <p:wedge/>
    <p:sndAc>
      <p:stSnd>
        <p:snd r:embed="rId1" name="arrow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4D57-A0CD-4EBC-B520-569CA491C40B}" type="datetimeFigureOut">
              <a:rPr lang="ar-SA" smtClean="0"/>
              <a:pPr/>
              <a:t>15/03/1438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B84B-5D64-47C1-8B02-C1D3AC8E204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395113610"/>
      </p:ext>
    </p:extLst>
  </p:cSld>
  <p:clrMapOvr>
    <a:masterClrMapping/>
  </p:clrMapOvr>
  <p:transition>
    <p:wedge/>
    <p:sndAc>
      <p:stSnd>
        <p:snd r:embed="rId1" name="arrow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4D57-A0CD-4EBC-B520-569CA491C40B}" type="datetimeFigureOut">
              <a:rPr lang="ar-SA" smtClean="0"/>
              <a:pPr/>
              <a:t>15/03/1438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B84B-5D64-47C1-8B02-C1D3AC8E204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215574352"/>
      </p:ext>
    </p:extLst>
  </p:cSld>
  <p:clrMapOvr>
    <a:masterClrMapping/>
  </p:clrMapOvr>
  <p:transition>
    <p:wedge/>
    <p:sndAc>
      <p:stSnd>
        <p:snd r:embed="rId1" name="arrow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4D57-A0CD-4EBC-B520-569CA491C40B}" type="datetimeFigureOut">
              <a:rPr lang="ar-SA" smtClean="0"/>
              <a:pPr/>
              <a:t>15/03/1438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B84B-5D64-47C1-8B02-C1D3AC8E204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873134095"/>
      </p:ext>
    </p:extLst>
  </p:cSld>
  <p:clrMapOvr>
    <a:masterClrMapping/>
  </p:clrMapOvr>
  <p:transition>
    <p:wedge/>
    <p:sndAc>
      <p:stSnd>
        <p:snd r:embed="rId1" name="arrow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4D57-A0CD-4EBC-B520-569CA491C40B}" type="datetimeFigureOut">
              <a:rPr lang="ar-SA" smtClean="0"/>
              <a:pPr/>
              <a:t>15/03/1438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B84B-5D64-47C1-8B02-C1D3AC8E204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035729024"/>
      </p:ext>
    </p:extLst>
  </p:cSld>
  <p:clrMapOvr>
    <a:masterClrMapping/>
  </p:clrMapOvr>
  <p:transition>
    <p:wedge/>
    <p:sndAc>
      <p:stSnd>
        <p:snd r:embed="rId1" name="arrow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4D57-A0CD-4EBC-B520-569CA491C40B}" type="datetimeFigureOut">
              <a:rPr lang="ar-SA" smtClean="0"/>
              <a:pPr/>
              <a:t>15/03/1438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B84B-5D64-47C1-8B02-C1D3AC8E204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828993298"/>
      </p:ext>
    </p:extLst>
  </p:cSld>
  <p:clrMapOvr>
    <a:masterClrMapping/>
  </p:clrMapOvr>
  <p:transition>
    <p:wedge/>
    <p:sndAc>
      <p:stSnd>
        <p:snd r:embed="rId1" name="arrow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4D57-A0CD-4EBC-B520-569CA491C40B}" type="datetimeFigureOut">
              <a:rPr lang="ar-SA" smtClean="0"/>
              <a:pPr/>
              <a:t>15/03/1438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B84B-5D64-47C1-8B02-C1D3AC8E204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424258590"/>
      </p:ext>
    </p:extLst>
  </p:cSld>
  <p:clrMapOvr>
    <a:masterClrMapping/>
  </p:clrMapOvr>
  <p:transition>
    <p:wedge/>
    <p:sndAc>
      <p:stSnd>
        <p:snd r:embed="rId1" name="arrow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64D57-A0CD-4EBC-B520-569CA491C40B}" type="datetimeFigureOut">
              <a:rPr lang="ar-SA" smtClean="0"/>
              <a:pPr/>
              <a:t>15/03/1438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2B84B-5D64-47C1-8B02-C1D3AC8E204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012472026"/>
      </p:ext>
    </p:extLst>
  </p:cSld>
  <p:clrMapOvr>
    <a:masterClrMapping/>
  </p:clrMapOvr>
  <p:transition>
    <p:wedge/>
    <p:sndAc>
      <p:stSnd>
        <p:snd r:embed="rId1" name="arrow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artisticGlass/>
                    </a14:imgEffect>
                    <a14:imgEffect>
                      <a14:sharpenSoften amount="-44000"/>
                    </a14:imgEffect>
                    <a14:imgEffect>
                      <a14:colorTemperature colorTemp="5500"/>
                    </a14:imgEffect>
                    <a14:imgEffect>
                      <a14:saturation sat="75000"/>
                    </a14:imgEffect>
                    <a14:imgEffect>
                      <a14:brightnessContrast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64D57-A0CD-4EBC-B520-569CA491C40B}" type="datetimeFigureOut">
              <a:rPr lang="ar-SA" smtClean="0"/>
              <a:pPr/>
              <a:t>15/03/1438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2B84B-5D64-47C1-8B02-C1D3AC8E204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673362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  <p:sndAc>
      <p:stSnd>
        <p:snd r:embed="rId13" name="arrow.wav" builtIn="1"/>
      </p:stSnd>
    </p:sndAc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4" Type="http://schemas.openxmlformats.org/officeDocument/2006/relationships/image" Target="../media/image3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275928" y="22048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ar-SA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S_Salem" pitchFamily="2" charset="-78"/>
              </a:rPr>
              <a:t>السلامة</a:t>
            </a:r>
            <a:r>
              <a:rPr lang="ar-IQ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S_Salem" pitchFamily="2" charset="-78"/>
              </a:rPr>
              <a:t>المختبرية</a:t>
            </a:r>
            <a:r>
              <a:rPr lang="ar-IQ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S_Salem" pitchFamily="2" charset="-78"/>
              </a:rPr>
              <a:t> للعاملين</a:t>
            </a:r>
            <a:r>
              <a:rPr lang="ar-SA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S_Salem" pitchFamily="2" charset="-78"/>
              </a:rPr>
              <a:t> في</a:t>
            </a:r>
            <a:r>
              <a:rPr lang="ar-IQ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S_Salem" pitchFamily="2" charset="-78"/>
              </a:rPr>
              <a:t> </a:t>
            </a:r>
            <a:r>
              <a:rPr lang="ar-IQ" sz="8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S_Salem" pitchFamily="2" charset="-78"/>
              </a:rPr>
              <a:t>مختبرالكيمياء</a:t>
            </a:r>
            <a:endParaRPr lang="ar-SA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FS_Salem" pitchFamily="2" charset="-78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691680" y="3429000"/>
            <a:ext cx="6984776" cy="1512168"/>
          </a:xfrm>
        </p:spPr>
        <p:txBody>
          <a:bodyPr>
            <a:normAutofit/>
          </a:bodyPr>
          <a:lstStyle/>
          <a:p>
            <a:endParaRPr lang="ar-SA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CS  Yaqout Extra Bold" pitchFamily="2" charset="-78"/>
            </a:endParaRPr>
          </a:p>
          <a:p>
            <a:r>
              <a:rPr lang="ar-S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CS  Yaqout Extra Bold" pitchFamily="2" charset="-78"/>
              </a:rPr>
              <a:t>السلامة في المختبرات تعتمد عليك أولاً</a:t>
            </a:r>
            <a:endParaRPr lang="ar-SA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CS  Yaqout Extra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514006"/>
      </p:ext>
    </p:extLst>
  </p:cSld>
  <p:clrMapOvr>
    <a:masterClrMapping/>
  </p:clrMapOvr>
  <p:transition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721015"/>
            <a:ext cx="8229600" cy="1095490"/>
          </a:xfrm>
        </p:spPr>
        <p:txBody>
          <a:bodyPr>
            <a:normAutofit/>
          </a:bodyPr>
          <a:lstStyle/>
          <a:p>
            <a:pPr algn="r"/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ثالثا</a:t>
            </a:r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: المواد المؤكسدة:</a:t>
            </a:r>
            <a:endParaRPr lang="ar-S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112568"/>
          </a:xfrm>
        </p:spPr>
        <p:txBody>
          <a:bodyPr>
            <a:normAutofit/>
          </a:bodyPr>
          <a:lstStyle/>
          <a:p>
            <a:pPr marL="400050" lvl="1" indent="0" algn="just">
              <a:buNone/>
            </a:pP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   </a:t>
            </a:r>
            <a:r>
              <a:rPr lang="ar-SA" sz="3000" b="1" dirty="0" smtClean="0">
                <a:latin typeface="AlMohanad" pitchFamily="18" charset="-78"/>
                <a:cs typeface="+mj-cs"/>
              </a:rPr>
              <a:t>مواد </a:t>
            </a:r>
            <a:r>
              <a:rPr lang="ar-SA" sz="3000" b="1" dirty="0">
                <a:latin typeface="AlMohanad" pitchFamily="18" charset="-78"/>
                <a:cs typeface="+mj-cs"/>
              </a:rPr>
              <a:t>ليست بالضرورة قابلة للاحتراق بحد ذاتها ولكنها تستطيع </a:t>
            </a:r>
            <a:r>
              <a:rPr lang="ar-SA" sz="3000" b="1" dirty="0" smtClean="0">
                <a:latin typeface="AlMohanad" pitchFamily="18" charset="-78"/>
                <a:cs typeface="+mj-cs"/>
              </a:rPr>
              <a:t>عن طريق </a:t>
            </a:r>
            <a:r>
              <a:rPr lang="ar-SA" sz="3000" b="1" dirty="0">
                <a:latin typeface="AlMohanad" pitchFamily="18" charset="-78"/>
                <a:cs typeface="+mj-cs"/>
              </a:rPr>
              <a:t>انطلاق </a:t>
            </a:r>
            <a:r>
              <a:rPr lang="ar-SA" sz="3000" b="1" dirty="0" err="1" smtClean="0">
                <a:latin typeface="AlMohanad" pitchFamily="18" charset="-78"/>
                <a:cs typeface="+mj-cs"/>
              </a:rPr>
              <a:t>الا</a:t>
            </a:r>
            <a:r>
              <a:rPr lang="ar-IQ" sz="3000" b="1" dirty="0" smtClean="0">
                <a:latin typeface="AlMohanad" pitchFamily="18" charset="-78"/>
                <a:cs typeface="+mj-cs"/>
              </a:rPr>
              <a:t>و</a:t>
            </a:r>
            <a:r>
              <a:rPr lang="ar-SA" sz="3000" b="1" dirty="0" smtClean="0">
                <a:latin typeface="AlMohanad" pitchFamily="18" charset="-78"/>
                <a:cs typeface="+mj-cs"/>
              </a:rPr>
              <a:t>كسجين </a:t>
            </a:r>
            <a:r>
              <a:rPr lang="ar-SA" sz="3000" b="1" dirty="0">
                <a:latin typeface="AlMohanad" pitchFamily="18" charset="-78"/>
                <a:cs typeface="+mj-cs"/>
              </a:rPr>
              <a:t>منها ان تسبب أو تساعد </a:t>
            </a:r>
            <a:r>
              <a:rPr lang="ar-SA" sz="3000" b="1" dirty="0" smtClean="0">
                <a:latin typeface="AlMohanad" pitchFamily="18" charset="-78"/>
                <a:cs typeface="+mj-cs"/>
              </a:rPr>
              <a:t>في </a:t>
            </a:r>
            <a:r>
              <a:rPr lang="ar-SA" sz="3000" b="1" dirty="0">
                <a:latin typeface="AlMohanad" pitchFamily="18" charset="-78"/>
                <a:cs typeface="+mj-cs"/>
              </a:rPr>
              <a:t>احتراق مواد </a:t>
            </a:r>
            <a:r>
              <a:rPr lang="ar-SA" sz="3000" b="1" dirty="0" smtClean="0">
                <a:latin typeface="AlMohanad" pitchFamily="18" charset="-78"/>
                <a:cs typeface="+mj-cs"/>
              </a:rPr>
              <a:t>أخرى.</a:t>
            </a:r>
          </a:p>
          <a:p>
            <a:pPr marL="857250" lvl="1" indent="-457200" algn="just">
              <a:buFont typeface="Arial" pitchFamily="34" charset="0"/>
              <a:buChar char="•"/>
            </a:pPr>
            <a:r>
              <a:rPr lang="ar-SA" sz="3000" b="1" dirty="0" smtClean="0">
                <a:latin typeface="AlMohanad" pitchFamily="18" charset="-78"/>
                <a:cs typeface="+mj-cs"/>
              </a:rPr>
              <a:t>تحفظ </a:t>
            </a:r>
            <a:r>
              <a:rPr lang="ar-SA" sz="3000" b="1" dirty="0">
                <a:latin typeface="AlMohanad" pitchFamily="18" charset="-78"/>
                <a:cs typeface="+mj-cs"/>
              </a:rPr>
              <a:t>بكميات قليلة جداً في </a:t>
            </a:r>
            <a:r>
              <a:rPr lang="ar-SA" sz="3000" b="1" dirty="0" smtClean="0">
                <a:latin typeface="AlMohanad" pitchFamily="18" charset="-78"/>
                <a:cs typeface="+mj-cs"/>
              </a:rPr>
              <a:t>المعمل.</a:t>
            </a:r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</a:pPr>
            <a:r>
              <a:rPr lang="ar-SA" sz="3000" b="1" dirty="0" smtClean="0">
                <a:latin typeface="AlMohanad" pitchFamily="18" charset="-78"/>
                <a:cs typeface="+mj-cs"/>
              </a:rPr>
              <a:t>المواد </a:t>
            </a:r>
            <a:r>
              <a:rPr lang="ar-SA" sz="3000" b="1" dirty="0">
                <a:latin typeface="AlMohanad" pitchFamily="18" charset="-78"/>
                <a:cs typeface="+mj-cs"/>
              </a:rPr>
              <a:t>المؤكسدة العضوية من أخطر المواد لأنها  تعتبر الرأس الثالثة لمثلث  </a:t>
            </a:r>
            <a:r>
              <a:rPr lang="ar-SA" sz="3000" b="1" dirty="0" smtClean="0">
                <a:latin typeface="AlMohanad" pitchFamily="18" charset="-78"/>
                <a:cs typeface="+mj-cs"/>
              </a:rPr>
              <a:t>الحريق (وقود-حرارة – أوكسجين)</a:t>
            </a:r>
            <a:r>
              <a:rPr lang="ar-SA" sz="3000" dirty="0" smtClean="0">
                <a:latin typeface="AlMohanad" pitchFamily="18" charset="-78"/>
                <a:cs typeface="AL-Mohanad Bold" pitchFamily="2" charset="-78"/>
              </a:rPr>
              <a:t>.</a:t>
            </a:r>
            <a:endParaRPr lang="en-US" sz="3000" dirty="0">
              <a:latin typeface="AlMohanad" pitchFamily="18" charset="-78"/>
              <a:cs typeface="AL-Mohanad Bold" pitchFamily="2" charset="-78"/>
            </a:endParaRPr>
          </a:p>
          <a:p>
            <a:pPr lvl="1" algn="just">
              <a:lnSpc>
                <a:spcPct val="90000"/>
              </a:lnSpc>
              <a:buFont typeface="Arial" pitchFamily="34" charset="0"/>
              <a:buChar char="•"/>
            </a:pPr>
            <a:endParaRPr lang="ar-SA" sz="3000" dirty="0">
              <a:latin typeface="AlMohanad" pitchFamily="18" charset="-78"/>
              <a:cs typeface="AlMohanad" pitchFamily="18" charset="-78"/>
            </a:endParaRPr>
          </a:p>
          <a:p>
            <a:pPr marL="400050" lvl="1" indent="0" algn="just">
              <a:buNone/>
            </a:pPr>
            <a:endParaRPr lang="ar-SA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6426554"/>
      </p:ext>
    </p:extLst>
  </p:cSld>
  <p:clrMapOvr>
    <a:masterClrMapping/>
  </p:clrMapOvr>
  <p:transition>
    <p:wedge/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721015"/>
            <a:ext cx="8229600" cy="1095490"/>
          </a:xfrm>
        </p:spPr>
        <p:txBody>
          <a:bodyPr>
            <a:normAutofit/>
          </a:bodyPr>
          <a:lstStyle/>
          <a:p>
            <a:pPr algn="r"/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رابعاً: المواد المسرطنة:</a:t>
            </a:r>
            <a:endParaRPr lang="ar-S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5112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	</a:t>
            </a:r>
            <a:r>
              <a:rPr lang="ar-SA" sz="3000" b="1" dirty="0" smtClean="0">
                <a:latin typeface="AlMohanad" pitchFamily="18" charset="-78"/>
                <a:cs typeface="+mj-cs"/>
              </a:rPr>
              <a:t>أي </a:t>
            </a:r>
            <a:r>
              <a:rPr lang="ar-SA" sz="3000" b="1" dirty="0">
                <a:latin typeface="AlMohanad" pitchFamily="18" charset="-78"/>
                <a:cs typeface="+mj-cs"/>
              </a:rPr>
              <a:t>مادة تسبب السرطان، أو تحفز حصوله في جسم الإنسان، ومنها ما هو واضح علاقته بالسرطان، ومنه ما يسبب السرطان بالتعرض له لفترات طويلة جدا، وتقسم المواد من حيث </a:t>
            </a:r>
            <a:r>
              <a:rPr lang="ar-SA" sz="3000" b="1" dirty="0" smtClean="0">
                <a:latin typeface="AlMohanad" pitchFamily="18" charset="-78"/>
                <a:cs typeface="+mj-cs"/>
              </a:rPr>
              <a:t>تسببها بالسرطانات</a:t>
            </a:r>
            <a:r>
              <a:rPr lang="ar-IQ" sz="3000" b="1" dirty="0" smtClean="0">
                <a:latin typeface="AlMohanad" pitchFamily="18" charset="-78"/>
                <a:cs typeface="+mj-cs"/>
              </a:rPr>
              <a:t>  </a:t>
            </a:r>
            <a:r>
              <a:rPr lang="ar-SA" sz="3000" b="1" dirty="0" smtClean="0">
                <a:latin typeface="AlMohanad" pitchFamily="18" charset="-78"/>
                <a:cs typeface="+mj-cs"/>
              </a:rPr>
              <a:t>إلى:-</a:t>
            </a:r>
            <a:r>
              <a:rPr lang="ar-SA" sz="3000" b="1" dirty="0">
                <a:latin typeface="AlMohanad" pitchFamily="18" charset="-78"/>
                <a:cs typeface="+mj-cs"/>
              </a:rPr>
              <a:t/>
            </a:r>
            <a:br>
              <a:rPr lang="ar-SA" sz="3000" b="1" dirty="0">
                <a:latin typeface="AlMohanad" pitchFamily="18" charset="-78"/>
                <a:cs typeface="+mj-cs"/>
              </a:rPr>
            </a:br>
            <a:r>
              <a:rPr lang="ar-SA" sz="3000" b="1" dirty="0" smtClean="0">
                <a:latin typeface="AlMohanad" pitchFamily="18" charset="-78"/>
                <a:cs typeface="+mj-cs"/>
              </a:rPr>
              <a:t>1. المادة </a:t>
            </a:r>
            <a:r>
              <a:rPr lang="ar-SA" sz="3000" b="1" dirty="0">
                <a:latin typeface="AlMohanad" pitchFamily="18" charset="-78"/>
                <a:cs typeface="+mj-cs"/>
              </a:rPr>
              <a:t>مسرطنة في حال وجود أدلة كافية من دراسات </a:t>
            </a:r>
            <a:r>
              <a:rPr lang="ar-SA" sz="3000" b="1" dirty="0" smtClean="0">
                <a:latin typeface="AlMohanad" pitchFamily="18" charset="-78"/>
                <a:cs typeface="+mj-cs"/>
              </a:rPr>
              <a:t>	وتجارب      مختلفة </a:t>
            </a:r>
            <a:r>
              <a:rPr lang="ar-SA" sz="3000" b="1" dirty="0">
                <a:latin typeface="AlMohanad" pitchFamily="18" charset="-78"/>
                <a:cs typeface="+mj-cs"/>
              </a:rPr>
              <a:t>كلها أشارت لنفس الخلاصة</a:t>
            </a:r>
            <a:r>
              <a:rPr lang="ar-SA" sz="3000" b="1" dirty="0" smtClean="0">
                <a:latin typeface="AlMohanad" pitchFamily="18" charset="-78"/>
                <a:cs typeface="+mj-cs"/>
              </a:rPr>
              <a:t>.</a:t>
            </a:r>
          </a:p>
          <a:p>
            <a:pPr marL="0" indent="0">
              <a:buNone/>
            </a:pPr>
            <a:r>
              <a:rPr lang="ar-SA" sz="3000" b="1" dirty="0" smtClean="0">
                <a:latin typeface="AlMohanad" pitchFamily="18" charset="-78"/>
                <a:cs typeface="+mj-cs"/>
              </a:rPr>
              <a:t>    </a:t>
            </a:r>
            <a:r>
              <a:rPr lang="ar-SA" sz="3000" b="1" dirty="0">
                <a:latin typeface="AlMohanad" pitchFamily="18" charset="-78"/>
                <a:cs typeface="+mj-cs"/>
              </a:rPr>
              <a:t>2</a:t>
            </a:r>
            <a:r>
              <a:rPr lang="ar-SA" sz="3000" b="1" dirty="0" smtClean="0">
                <a:latin typeface="AlMohanad" pitchFamily="18" charset="-78"/>
                <a:cs typeface="+mj-cs"/>
              </a:rPr>
              <a:t>. </a:t>
            </a:r>
            <a:r>
              <a:rPr lang="ar-SA" sz="3000" b="1" dirty="0">
                <a:latin typeface="AlMohanad" pitchFamily="18" charset="-78"/>
                <a:cs typeface="+mj-cs"/>
              </a:rPr>
              <a:t>مواد محتملة أنها </a:t>
            </a:r>
            <a:r>
              <a:rPr lang="ar-SA" sz="3000" b="1" dirty="0" smtClean="0">
                <a:latin typeface="AlMohanad" pitchFamily="18" charset="-78"/>
                <a:cs typeface="+mj-cs"/>
              </a:rPr>
              <a:t>مسرطنة </a:t>
            </a:r>
            <a:r>
              <a:rPr lang="ar-SA" sz="3000" b="1" dirty="0">
                <a:latin typeface="AlMohanad" pitchFamily="18" charset="-78"/>
                <a:cs typeface="+mj-cs"/>
              </a:rPr>
              <a:t>عندما تشير بعض الدراسات </a:t>
            </a:r>
            <a:r>
              <a:rPr lang="ar-SA" sz="3000" b="1" dirty="0" smtClean="0">
                <a:latin typeface="AlMohanad" pitchFamily="18" charset="-78"/>
                <a:cs typeface="+mj-cs"/>
              </a:rPr>
              <a:t>إلى </a:t>
            </a:r>
            <a:r>
              <a:rPr lang="ar-SA" sz="3000" b="1" dirty="0">
                <a:latin typeface="AlMohanad" pitchFamily="18" charset="-78"/>
                <a:cs typeface="+mj-cs"/>
              </a:rPr>
              <a:t>أن مادة معينة مسرطنة دون وجود تجارب </a:t>
            </a:r>
            <a:r>
              <a:rPr lang="ar-SA" sz="3000" b="1" dirty="0" smtClean="0">
                <a:latin typeface="AlMohanad" pitchFamily="18" charset="-78"/>
                <a:cs typeface="+mj-cs"/>
              </a:rPr>
              <a:t>ودراسات كافية </a:t>
            </a:r>
            <a:r>
              <a:rPr lang="ar-SA" sz="3000" b="1" dirty="0">
                <a:latin typeface="AlMohanad" pitchFamily="18" charset="-78"/>
                <a:cs typeface="+mj-cs"/>
              </a:rPr>
              <a:t>للجزم بذلك</a:t>
            </a:r>
            <a:r>
              <a:rPr lang="ar-SA" sz="3000" b="1" dirty="0" smtClean="0">
                <a:latin typeface="AlMohanad" pitchFamily="18" charset="-78"/>
                <a:cs typeface="+mj-cs"/>
              </a:rPr>
              <a:t>.</a:t>
            </a:r>
            <a:r>
              <a:rPr lang="ar-SA" sz="2800" b="1" dirty="0">
                <a:cs typeface="AL-Mohanad Bold" pitchFamily="2" charset="-78"/>
              </a:rPr>
              <a:t/>
            </a:r>
            <a:br>
              <a:rPr lang="ar-SA" sz="2800" b="1" dirty="0">
                <a:cs typeface="AL-Mohanad Bold" pitchFamily="2" charset="-78"/>
              </a:rPr>
            </a:br>
            <a:r>
              <a:rPr lang="ar-SA" sz="2800" b="1" dirty="0"/>
              <a:t/>
            </a:r>
            <a:br>
              <a:rPr lang="ar-SA" sz="2800" b="1" dirty="0"/>
            </a:br>
            <a:endParaRPr lang="ar-SA" dirty="0">
              <a:latin typeface="AlMohanad" pitchFamily="18" charset="-78"/>
              <a:cs typeface="AlMohanad" pitchFamily="18" charset="-78"/>
            </a:endParaRP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824038"/>
      </p:ext>
    </p:extLst>
  </p:cSld>
  <p:clrMapOvr>
    <a:masterClrMapping/>
  </p:clrMapOvr>
  <p:transition>
    <p:wedge/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721015"/>
            <a:ext cx="8229600" cy="1095490"/>
          </a:xfrm>
        </p:spPr>
        <p:txBody>
          <a:bodyPr>
            <a:normAutofit/>
          </a:bodyPr>
          <a:lstStyle/>
          <a:p>
            <a:pPr algn="r"/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الأعضاء التي تتأثر بالمواد المسرطنة:-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   1. الرئة      2. الكبد</a:t>
            </a:r>
            <a:endParaRPr lang="ar-SA" sz="2800" b="1" dirty="0">
              <a:latin typeface="AlMohanad" pitchFamily="18" charset="-78"/>
              <a:cs typeface="AlMohanad" pitchFamily="18" charset="-78"/>
            </a:endParaRPr>
          </a:p>
          <a:p>
            <a:pPr marL="0" indent="0">
              <a:buNone/>
            </a:pPr>
            <a:r>
              <a:rPr lang="ar-SA" sz="2800" b="1" dirty="0" smtClean="0">
                <a:latin typeface="AlMohanad" pitchFamily="18" charset="-78"/>
                <a:cs typeface="AlMohanad" pitchFamily="18" charset="-78"/>
              </a:rPr>
              <a:t>   3. الكلي      4. الجلد</a:t>
            </a:r>
          </a:p>
          <a:p>
            <a:pPr marL="0" indent="0">
              <a:buNone/>
            </a:pPr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PT Bold Heading" pitchFamily="2" charset="-78"/>
              </a:rPr>
              <a:t>الوقاية:</a:t>
            </a:r>
            <a:endParaRPr lang="ar-S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PT Bold Heading" pitchFamily="2" charset="-78"/>
            </a:endParaRPr>
          </a:p>
          <a:p>
            <a:pPr marL="0" indent="0">
              <a:buNone/>
            </a:pPr>
            <a:r>
              <a:rPr lang="ar-SA" sz="2800" b="1" dirty="0"/>
              <a:t>	</a:t>
            </a:r>
            <a:r>
              <a:rPr lang="ar-SA" sz="2800" b="1" dirty="0" smtClean="0"/>
              <a:t>1. </a:t>
            </a:r>
            <a:r>
              <a:rPr lang="ar-SA" sz="2800" b="1" dirty="0">
                <a:latin typeface="AlMohanad" pitchFamily="18" charset="-78"/>
                <a:cs typeface="AlMohanad" pitchFamily="18" charset="-78"/>
              </a:rPr>
              <a:t>عدم التعرض لها بشكل مباشر ( الاستنشاق، اللمس).</a:t>
            </a:r>
          </a:p>
          <a:p>
            <a:pPr marL="0" indent="0">
              <a:buNone/>
            </a:pPr>
            <a:r>
              <a:rPr lang="ar-SA" sz="2800" b="1" dirty="0">
                <a:latin typeface="AlMohanad" pitchFamily="18" charset="-78"/>
                <a:cs typeface="AlMohanad" pitchFamily="18" charset="-78"/>
              </a:rPr>
              <a:t>	2. الالتزام باشتراطات الامن والسلامة الخاصة بالتعامل معها.</a:t>
            </a:r>
          </a:p>
          <a:p>
            <a:pPr marL="0" indent="0">
              <a:buNone/>
            </a:pPr>
            <a:r>
              <a:rPr lang="ar-SA" sz="2800" b="1" dirty="0"/>
              <a:t/>
            </a:r>
            <a:br>
              <a:rPr lang="ar-SA" sz="2800" b="1" dirty="0"/>
            </a:br>
            <a:endParaRPr lang="ar-SA" dirty="0">
              <a:latin typeface="AlMohanad" pitchFamily="18" charset="-78"/>
              <a:cs typeface="AlMohanad" pitchFamily="18" charset="-78"/>
            </a:endParaRP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698979"/>
      </p:ext>
    </p:extLst>
  </p:cSld>
  <p:clrMapOvr>
    <a:masterClrMapping/>
  </p:clrMapOvr>
  <p:transition>
    <p:wedge/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94815" y="721015"/>
            <a:ext cx="8229600" cy="1095490"/>
          </a:xfrm>
        </p:spPr>
        <p:txBody>
          <a:bodyPr>
            <a:normAutofit/>
          </a:bodyPr>
          <a:lstStyle/>
          <a:p>
            <a:pPr algn="r"/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خامساً: </a:t>
            </a:r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المواد </a:t>
            </a:r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الملتهبة:</a:t>
            </a:r>
            <a:endParaRPr lang="ar-S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11256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ar-SA" sz="2800" b="1" dirty="0"/>
              <a:t> </a:t>
            </a:r>
            <a:r>
              <a:rPr lang="ar-SA" sz="2800" b="1" dirty="0" smtClean="0"/>
              <a:t>  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لها فاعلية شديدة حيث ترافق تفاعلاتها انفجارات كيميائية قد 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 تكون أحيانا مدمرة للمنشآت.</a:t>
            </a:r>
            <a:endParaRPr lang="ar-SA" sz="2800" b="1" dirty="0" smtClean="0"/>
          </a:p>
          <a:p>
            <a:pPr>
              <a:lnSpc>
                <a:spcPct val="80000"/>
              </a:lnSpc>
            </a:pPr>
            <a:r>
              <a:rPr lang="ar-S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المذيبات سريعة التطاير 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(</a:t>
            </a:r>
            <a:r>
              <a:rPr lang="ar-SA" sz="3000" dirty="0" err="1">
                <a:latin typeface="AlMohanad" pitchFamily="18" charset="-78"/>
                <a:cs typeface="AlMohanad" pitchFamily="18" charset="-78"/>
              </a:rPr>
              <a:t>الأيثر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 – اسيتون –</a:t>
            </a:r>
            <a:r>
              <a:rPr lang="ar-SA" sz="3000" dirty="0" err="1">
                <a:latin typeface="AlMohanad" pitchFamily="18" charset="-78"/>
                <a:cs typeface="AlMohanad" pitchFamily="18" charset="-78"/>
              </a:rPr>
              <a:t>الكحولات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ar-S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بعض انواع الغازات 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( أول </a:t>
            </a:r>
            <a:r>
              <a:rPr lang="ar-SA" sz="3000" dirty="0" err="1" smtClean="0">
                <a:latin typeface="AlMohanad" pitchFamily="18" charset="-78"/>
                <a:cs typeface="AlMohanad" pitchFamily="18" charset="-78"/>
              </a:rPr>
              <a:t>ا</a:t>
            </a:r>
            <a:r>
              <a:rPr lang="ar-IQ" sz="3000" dirty="0" smtClean="0">
                <a:latin typeface="AlMohanad" pitchFamily="18" charset="-78"/>
                <a:cs typeface="AlMohanad" pitchFamily="18" charset="-78"/>
              </a:rPr>
              <a:t>و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كسيد 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الكربون –كبريتيد الهيدروجين- الميثان – </a:t>
            </a:r>
            <a:r>
              <a:rPr lang="ar-SA" sz="3000" dirty="0" err="1" smtClean="0">
                <a:latin typeface="AlMohanad" pitchFamily="18" charset="-78"/>
                <a:cs typeface="AlMohanad" pitchFamily="18" charset="-78"/>
              </a:rPr>
              <a:t>البروبان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). </a:t>
            </a:r>
            <a:endParaRPr lang="ar-SA" sz="3000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80000"/>
              </a:lnSpc>
            </a:pPr>
            <a:r>
              <a:rPr lang="ar-S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بعض المواد السائلة 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( </a:t>
            </a:r>
            <a:r>
              <a:rPr lang="ar-SA" sz="3000" dirty="0" err="1" smtClean="0">
                <a:latin typeface="AlMohanad" pitchFamily="18" charset="-78"/>
                <a:cs typeface="AlMohanad" pitchFamily="18" charset="-78"/>
              </a:rPr>
              <a:t>ال</a:t>
            </a:r>
            <a:r>
              <a:rPr lang="ar-IQ" sz="3000" dirty="0" smtClean="0">
                <a:latin typeface="AlMohanad" pitchFamily="18" charset="-78"/>
                <a:cs typeface="AlMohanad" pitchFamily="18" charset="-78"/>
              </a:rPr>
              <a:t>ت</a:t>
            </a:r>
            <a:r>
              <a:rPr lang="ar-SA" sz="3000" dirty="0" err="1" smtClean="0">
                <a:latin typeface="AlMohanad" pitchFamily="18" charset="-78"/>
                <a:cs typeface="AlMohanad" pitchFamily="18" charset="-78"/>
              </a:rPr>
              <a:t>ولوين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– الأحماض 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العضوية).</a:t>
            </a:r>
            <a:endParaRPr lang="ar-SA" sz="3000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80000"/>
              </a:lnSpc>
            </a:pPr>
            <a:r>
              <a:rPr lang="ar-SA" sz="2800" b="1" dirty="0">
                <a:solidFill>
                  <a:schemeClr val="tx2"/>
                </a:solidFill>
              </a:rPr>
              <a:t> </a:t>
            </a:r>
            <a:r>
              <a:rPr lang="ar-S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بعض المواد الصلبة 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( أملاح المواد الكيمائية العطرية مثل كلوريد 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البنزين).</a:t>
            </a:r>
            <a:r>
              <a:rPr lang="ar-SA" sz="2800" b="1" dirty="0"/>
              <a:t/>
            </a:r>
            <a:br>
              <a:rPr lang="ar-SA" sz="2800" b="1" dirty="0"/>
            </a:br>
            <a:endParaRPr lang="ar-SA" dirty="0">
              <a:latin typeface="AlMohanad" pitchFamily="18" charset="-78"/>
              <a:cs typeface="AlMohanad" pitchFamily="18" charset="-78"/>
            </a:endParaRP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374037"/>
      </p:ext>
    </p:extLst>
  </p:cSld>
  <p:clrMapOvr>
    <a:masterClrMapping/>
  </p:clrMapOvr>
  <p:transition>
    <p:wedge/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721015"/>
            <a:ext cx="8229600" cy="1095490"/>
          </a:xfrm>
        </p:spPr>
        <p:txBody>
          <a:bodyPr>
            <a:normAutofit/>
          </a:bodyPr>
          <a:lstStyle/>
          <a:p>
            <a:pPr algn="r"/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الوقاية من مخاطر المواد الكيمائية الملتهبة </a:t>
            </a:r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:</a:t>
            </a:r>
            <a:endParaRPr lang="ar-S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511256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ar-SA" sz="2800" b="1" dirty="0" smtClean="0"/>
              <a:t> -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يجب اطفاء جميع مصادر الاشتعال ذات اللهب 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المكشوف.</a:t>
            </a:r>
            <a:endParaRPr lang="ar-SA" sz="3000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80000"/>
              </a:lnSpc>
            </a:pPr>
            <a:r>
              <a:rPr lang="ar-SA" sz="2800" b="1" dirty="0" smtClean="0"/>
              <a:t> -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عدم 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نقل المواد الملتهبة مع مواد متفجرة أو سامة أو 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مؤكسدة.</a:t>
            </a:r>
            <a:endParaRPr lang="ar-SA" sz="3000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80000"/>
              </a:lnSpc>
            </a:pP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2800" b="1" dirty="0" smtClean="0"/>
              <a:t>-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عدم 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تخزين المواد الملتهبة مع 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الأحماض. </a:t>
            </a:r>
            <a:endParaRPr lang="ar-SA" sz="3000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80000"/>
              </a:lnSpc>
            </a:pPr>
            <a:r>
              <a:rPr lang="ar-SA" sz="2800" b="1" dirty="0" smtClean="0"/>
              <a:t> -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عدم 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تسخين  سوائل هذه المواد على لهب مباشر بل </a:t>
            </a:r>
            <a:r>
              <a:rPr lang="ar-SA" sz="3000" dirty="0" err="1">
                <a:latin typeface="AlMohanad" pitchFamily="18" charset="-78"/>
                <a:cs typeface="AlMohanad" pitchFamily="18" charset="-78"/>
              </a:rPr>
              <a:t>فى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 حمام 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 مائي.</a:t>
            </a:r>
            <a:r>
              <a:rPr lang="ar-SA" sz="2800" b="1" dirty="0"/>
              <a:t/>
            </a:r>
            <a:br>
              <a:rPr lang="ar-SA" sz="2800" b="1" dirty="0"/>
            </a:br>
            <a:endParaRPr lang="ar-SA" dirty="0">
              <a:latin typeface="AlMohanad" pitchFamily="18" charset="-78"/>
              <a:cs typeface="AlMohanad" pitchFamily="18" charset="-78"/>
            </a:endParaRP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507861"/>
      </p:ext>
    </p:extLst>
  </p:cSld>
  <p:clrMapOvr>
    <a:masterClrMapping/>
  </p:clrMapOvr>
  <p:transition>
    <p:wedge/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721015"/>
            <a:ext cx="8229600" cy="1095490"/>
          </a:xfrm>
        </p:spPr>
        <p:txBody>
          <a:bodyPr>
            <a:normAutofit/>
          </a:bodyPr>
          <a:lstStyle/>
          <a:p>
            <a:pPr algn="r"/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سادساً </a:t>
            </a:r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:المواد المشتعلة: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5112568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None/>
            </a:pPr>
            <a:r>
              <a:rPr lang="ar-SA" sz="3000" dirty="0">
                <a:latin typeface="AlMohanad" pitchFamily="18" charset="-78"/>
                <a:cs typeface="AlMohanad" pitchFamily="18" charset="-78"/>
              </a:rPr>
              <a:t>هذه المواد تشتعل 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في 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درجة حرارة 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الغرفة(مثلث 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الحريق وقود حرارة اوكسجين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).</a:t>
            </a:r>
            <a:endParaRPr lang="en-US" sz="3000" dirty="0">
              <a:latin typeface="AlMohanad" pitchFamily="18" charset="-78"/>
              <a:cs typeface="AlMohanad" pitchFamily="18" charset="-7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ar-S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أمثلة </a:t>
            </a:r>
            <a:r>
              <a:rPr lang="ar-S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للمواد الشديدة </a:t>
            </a:r>
            <a:r>
              <a:rPr lang="ar-S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الاشتعال:</a:t>
            </a:r>
            <a:endParaRPr lang="ar-SA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    </a:t>
            </a:r>
            <a:r>
              <a:rPr lang="ar-S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 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ثاني 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كبريتيد 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الكربون. </a:t>
            </a:r>
            <a:endParaRPr lang="ar-SA" sz="3000" dirty="0">
              <a:latin typeface="AlMohanad" pitchFamily="18" charset="-78"/>
              <a:cs typeface="AlMohanad" pitchFamily="18" charset="-78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    </a:t>
            </a:r>
            <a:r>
              <a:rPr lang="ar-S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 الكحول.</a:t>
            </a:r>
            <a:endParaRPr lang="ar-SA" sz="3000" dirty="0">
              <a:latin typeface="AlMohanad" pitchFamily="18" charset="-78"/>
              <a:cs typeface="AlMohanad" pitchFamily="18" charset="-78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    </a:t>
            </a:r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 البنزين.</a:t>
            </a:r>
            <a:endParaRPr lang="ar-SA" sz="3000" dirty="0">
              <a:latin typeface="AlMohanad" pitchFamily="18" charset="-78"/>
              <a:cs typeface="AlMohanad" pitchFamily="18" charset="-78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    </a:t>
            </a:r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3000" dirty="0" err="1" smtClean="0">
                <a:latin typeface="AlMohanad" pitchFamily="18" charset="-78"/>
                <a:cs typeface="AlMohanad" pitchFamily="18" charset="-78"/>
              </a:rPr>
              <a:t>الأيثر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. </a:t>
            </a:r>
            <a:endParaRPr lang="ar-SA" sz="3000" dirty="0">
              <a:latin typeface="AlMohanad" pitchFamily="18" charset="-78"/>
              <a:cs typeface="AlMohanad" pitchFamily="18" charset="-78"/>
            </a:endParaRPr>
          </a:p>
          <a:p>
            <a:pPr algn="just">
              <a:lnSpc>
                <a:spcPct val="90000"/>
              </a:lnSpc>
              <a:buNone/>
            </a:pPr>
            <a:r>
              <a:rPr lang="ar-SA" sz="3000" dirty="0"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  لا يجوز تسخين هذه السوائل في اناء مفتوح قريبا من لهب بل تسخن في حمام مائي تقليل كميات هذه المواد داخل المعامل  استخدامها في جو جيد التهوية.</a:t>
            </a: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656062"/>
      </p:ext>
    </p:extLst>
  </p:cSld>
  <p:clrMapOvr>
    <a:masterClrMapping/>
  </p:clrMapOvr>
  <p:transition>
    <p:wedge/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721015"/>
            <a:ext cx="8229600" cy="1095490"/>
          </a:xfrm>
        </p:spPr>
        <p:txBody>
          <a:bodyPr>
            <a:normAutofit/>
          </a:bodyPr>
          <a:lstStyle/>
          <a:p>
            <a:pPr algn="just"/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طريقة حفظ المواد </a:t>
            </a:r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المشتعلة:</a:t>
            </a:r>
            <a:endParaRPr lang="ar-S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5112568"/>
          </a:xfrm>
        </p:spPr>
        <p:txBody>
          <a:bodyPr>
            <a:normAutofit/>
          </a:bodyPr>
          <a:lstStyle/>
          <a:p>
            <a:r>
              <a:rPr lang="ar-SA" sz="3000" dirty="0">
                <a:latin typeface="AlMohanad" pitchFamily="18" charset="-78"/>
                <a:cs typeface="AlMohanad" pitchFamily="18" charset="-78"/>
              </a:rPr>
              <a:t>تحفظ  في مكان مظلم بعيداً عن الشمس.</a:t>
            </a:r>
          </a:p>
          <a:p>
            <a:r>
              <a:rPr lang="ar-SA" sz="3000" dirty="0">
                <a:latin typeface="AlMohanad" pitchFamily="18" charset="-78"/>
                <a:cs typeface="AlMohanad" pitchFamily="18" charset="-78"/>
              </a:rPr>
              <a:t>توضع هذه المواد في رمل مندى بالماء وطبقة سميكة من كربونات الصوديوم توضع الزجاجات قائمة فوق هذه الوسادة متباعدة قليلاً أو توضع على الرف السفلي بعد فرشه بالرمل المندى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.</a:t>
            </a:r>
            <a:endParaRPr lang="en-US" sz="30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060680"/>
      </p:ext>
    </p:extLst>
  </p:cSld>
  <p:clrMapOvr>
    <a:masterClrMapping/>
  </p:clrMapOvr>
  <p:transition>
    <p:wedge/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721015"/>
            <a:ext cx="8229600" cy="1095490"/>
          </a:xfrm>
        </p:spPr>
        <p:txBody>
          <a:bodyPr>
            <a:normAutofit/>
          </a:bodyPr>
          <a:lstStyle/>
          <a:p>
            <a:pPr algn="r"/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سابعاً: المواد </a:t>
            </a:r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المتفجرة:</a:t>
            </a:r>
            <a:endParaRPr lang="ar-S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37321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spcBef>
                <a:spcPct val="50000"/>
              </a:spcBef>
              <a:buNone/>
            </a:pPr>
            <a:r>
              <a:rPr lang="ar-SA" sz="2800" b="1" dirty="0" smtClean="0">
                <a:latin typeface="Tahoma" pitchFamily="34" charset="0"/>
              </a:rPr>
              <a:t>   هي </a:t>
            </a:r>
            <a:r>
              <a:rPr lang="ar-SA" sz="2800" b="1" dirty="0">
                <a:latin typeface="Tahoma" pitchFamily="34" charset="0"/>
              </a:rPr>
              <a:t>المواد التي تسبب انفجارا عند تعرضها لصدمة أو عند سقوطها أو تعرضها للهب أو </a:t>
            </a:r>
            <a:r>
              <a:rPr lang="ar-SA" sz="2800" b="1" dirty="0" smtClean="0">
                <a:latin typeface="Tahoma" pitchFamily="34" charset="0"/>
              </a:rPr>
              <a:t>تسخينها. </a:t>
            </a:r>
            <a:endParaRPr lang="ar-SA" sz="2800" b="1" dirty="0">
              <a:latin typeface="Tahom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ar-S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أمثلة </a:t>
            </a:r>
            <a:r>
              <a:rPr lang="ar-S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للمواد الشديدة </a:t>
            </a:r>
            <a:r>
              <a:rPr lang="ar-S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الاشتعال:</a:t>
            </a:r>
            <a:endParaRPr lang="ar-SA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algn="r">
              <a:spcBef>
                <a:spcPct val="50000"/>
              </a:spcBef>
              <a:buFontTx/>
              <a:buAutoNum type="arabicPeriod"/>
            </a:pPr>
            <a:r>
              <a:rPr lang="ar-SA" dirty="0" smtClean="0">
                <a:latin typeface="AlMohanad" pitchFamily="18" charset="-78"/>
                <a:cs typeface="AlMohanad" pitchFamily="18" charset="-78"/>
              </a:rPr>
              <a:t>فوق </a:t>
            </a:r>
            <a:r>
              <a:rPr lang="ar-SA" dirty="0">
                <a:latin typeface="AlMohanad" pitchFamily="18" charset="-78"/>
                <a:cs typeface="AlMohanad" pitchFamily="18" charset="-78"/>
              </a:rPr>
              <a:t>اكاسيد </a:t>
            </a:r>
            <a:r>
              <a:rPr lang="ar-SA" dirty="0" err="1">
                <a:latin typeface="AlMohanad" pitchFamily="18" charset="-78"/>
                <a:cs typeface="AlMohanad" pitchFamily="18" charset="-78"/>
              </a:rPr>
              <a:t>الإيثرات</a:t>
            </a:r>
            <a:r>
              <a:rPr lang="ar-SA" dirty="0">
                <a:latin typeface="AlMohanad" pitchFamily="18" charset="-78"/>
                <a:cs typeface="AlMohanad" pitchFamily="18" charset="-78"/>
              </a:rPr>
              <a:t> :</a:t>
            </a:r>
            <a:endParaRPr lang="en-US" dirty="0">
              <a:latin typeface="AlMohanad" pitchFamily="18" charset="-78"/>
              <a:cs typeface="AlMohanad" pitchFamily="18" charset="-78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en-US" dirty="0">
                <a:latin typeface="AlMohanad" pitchFamily="18" charset="-78"/>
                <a:cs typeface="AlMohanad" pitchFamily="18" charset="-78"/>
              </a:rPr>
              <a:t> </a:t>
            </a:r>
            <a:r>
              <a:rPr lang="en-US" dirty="0" smtClean="0">
                <a:latin typeface="AlMohanad" pitchFamily="18" charset="-78"/>
                <a:cs typeface="AlMohanad" pitchFamily="18" charset="-78"/>
              </a:rPr>
              <a:t>  </a:t>
            </a:r>
            <a:r>
              <a:rPr lang="ar-SA" dirty="0" smtClean="0">
                <a:latin typeface="AlMohanad" pitchFamily="18" charset="-78"/>
                <a:cs typeface="AlMohanad" pitchFamily="18" charset="-78"/>
              </a:rPr>
              <a:t>تتحول </a:t>
            </a:r>
            <a:r>
              <a:rPr lang="ar-SA" dirty="0" err="1">
                <a:latin typeface="AlMohanad" pitchFamily="18" charset="-78"/>
                <a:cs typeface="AlMohanad" pitchFamily="18" charset="-78"/>
              </a:rPr>
              <a:t>الايثرات</a:t>
            </a:r>
            <a:r>
              <a:rPr lang="ar-SA" dirty="0">
                <a:latin typeface="AlMohanad" pitchFamily="18" charset="-78"/>
                <a:cs typeface="AlMohanad" pitchFamily="18" charset="-78"/>
              </a:rPr>
              <a:t> الى فوق </a:t>
            </a:r>
            <a:r>
              <a:rPr lang="ar-SA" dirty="0" err="1" smtClean="0">
                <a:latin typeface="AlMohanad" pitchFamily="18" charset="-78"/>
                <a:cs typeface="AlMohanad" pitchFamily="18" charset="-78"/>
              </a:rPr>
              <a:t>ا</a:t>
            </a:r>
            <a:r>
              <a:rPr lang="ar-IQ" dirty="0" smtClean="0">
                <a:latin typeface="AlMohanad" pitchFamily="18" charset="-78"/>
                <a:cs typeface="AlMohanad" pitchFamily="18" charset="-78"/>
              </a:rPr>
              <a:t>و</a:t>
            </a:r>
            <a:r>
              <a:rPr lang="ar-SA" dirty="0" smtClean="0">
                <a:latin typeface="AlMohanad" pitchFamily="18" charset="-78"/>
                <a:cs typeface="AlMohanad" pitchFamily="18" charset="-78"/>
              </a:rPr>
              <a:t>كسيد </a:t>
            </a:r>
            <a:r>
              <a:rPr lang="ar-SA" dirty="0" err="1">
                <a:latin typeface="AlMohanad" pitchFamily="18" charset="-78"/>
                <a:cs typeface="AlMohanad" pitchFamily="18" charset="-78"/>
              </a:rPr>
              <a:t>الايثرات</a:t>
            </a:r>
            <a:r>
              <a:rPr lang="ar-SA" dirty="0">
                <a:latin typeface="AlMohanad" pitchFamily="18" charset="-78"/>
                <a:cs typeface="AlMohanad" pitchFamily="18" charset="-78"/>
              </a:rPr>
              <a:t> في وجود الهواء والضوء ويحدث انفجاراً عند تبخير هذه الأكاسيد لذلك يجب حفظ </a:t>
            </a:r>
            <a:r>
              <a:rPr lang="ar-SA" dirty="0" err="1">
                <a:latin typeface="AlMohanad" pitchFamily="18" charset="-78"/>
                <a:cs typeface="AlMohanad" pitchFamily="18" charset="-78"/>
              </a:rPr>
              <a:t>الايثر</a:t>
            </a:r>
            <a:r>
              <a:rPr lang="ar-SA" dirty="0">
                <a:latin typeface="AlMohanad" pitchFamily="18" charset="-78"/>
                <a:cs typeface="AlMohanad" pitchFamily="18" charset="-78"/>
              </a:rPr>
              <a:t> الجاف بعيداً عن الهواء والضوء حتى لا يتحول جزء منه الى فوق أكسيد</a:t>
            </a:r>
          </a:p>
          <a:p>
            <a:pPr algn="just">
              <a:spcBef>
                <a:spcPct val="50000"/>
              </a:spcBef>
            </a:pPr>
            <a:r>
              <a:rPr lang="ar-SA" dirty="0">
                <a:latin typeface="AlMohanad" pitchFamily="18" charset="-78"/>
                <a:cs typeface="AlMohanad" pitchFamily="18" charset="-78"/>
              </a:rPr>
              <a:t>وعموما فوق </a:t>
            </a:r>
            <a:r>
              <a:rPr lang="ar-SA" dirty="0" err="1">
                <a:latin typeface="AlMohanad" pitchFamily="18" charset="-78"/>
                <a:cs typeface="AlMohanad" pitchFamily="18" charset="-78"/>
              </a:rPr>
              <a:t>الآكاسيد</a:t>
            </a:r>
            <a:r>
              <a:rPr lang="ar-SA" dirty="0">
                <a:latin typeface="AlMohanad" pitchFamily="18" charset="-78"/>
                <a:cs typeface="AlMohanad" pitchFamily="18" charset="-78"/>
              </a:rPr>
              <a:t>  مثل فوق </a:t>
            </a:r>
            <a:r>
              <a:rPr lang="ar-SA" dirty="0" err="1">
                <a:latin typeface="AlMohanad" pitchFamily="18" charset="-78"/>
                <a:cs typeface="AlMohanad" pitchFamily="18" charset="-78"/>
              </a:rPr>
              <a:t>آكاسيد</a:t>
            </a:r>
            <a:r>
              <a:rPr lang="ar-SA" dirty="0">
                <a:latin typeface="AlMohanad" pitchFamily="18" charset="-78"/>
                <a:cs typeface="AlMohanad" pitchFamily="18" charset="-78"/>
              </a:rPr>
              <a:t> الاحماض تعتبر مواد متفجرة لذلك يجبب الحذر منها اثناء </a:t>
            </a:r>
            <a:r>
              <a:rPr lang="ar-SA" dirty="0" smtClean="0">
                <a:latin typeface="AlMohanad" pitchFamily="18" charset="-78"/>
                <a:cs typeface="AlMohanad" pitchFamily="18" charset="-78"/>
              </a:rPr>
              <a:t>استعمالها.</a:t>
            </a:r>
            <a:endParaRPr lang="ar-SA" dirty="0">
              <a:latin typeface="AlMohanad" pitchFamily="18" charset="-78"/>
              <a:cs typeface="AlMohanad" pitchFamily="18" charset="-78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ar-SA" dirty="0" smtClean="0">
                <a:latin typeface="AlMohanad" pitchFamily="18" charset="-78"/>
                <a:cs typeface="AlMohanad" pitchFamily="18" charset="-78"/>
              </a:rPr>
              <a:t>2-ح</a:t>
            </a:r>
            <a:r>
              <a:rPr lang="ar-IQ" dirty="0" smtClean="0">
                <a:latin typeface="AlMohanad" pitchFamily="18" charset="-78"/>
                <a:cs typeface="AlMohanad" pitchFamily="18" charset="-78"/>
              </a:rPr>
              <a:t>ا</a:t>
            </a:r>
            <a:r>
              <a:rPr lang="ar-SA" dirty="0" smtClean="0">
                <a:latin typeface="AlMohanad" pitchFamily="18" charset="-78"/>
                <a:cs typeface="AlMohanad" pitchFamily="18" charset="-78"/>
              </a:rPr>
              <a:t>مض </a:t>
            </a:r>
            <a:r>
              <a:rPr lang="ar-SA" dirty="0" err="1" smtClean="0">
                <a:latin typeface="AlMohanad" pitchFamily="18" charset="-78"/>
                <a:cs typeface="AlMohanad" pitchFamily="18" charset="-78"/>
              </a:rPr>
              <a:t>البيركلوريك</a:t>
            </a:r>
            <a:r>
              <a:rPr lang="ar-SA" dirty="0" smtClean="0">
                <a:latin typeface="AlMohanad" pitchFamily="18" charset="-78"/>
                <a:cs typeface="AlMohanad" pitchFamily="18" charset="-78"/>
              </a:rPr>
              <a:t>:</a:t>
            </a:r>
          </a:p>
          <a:p>
            <a:pPr marL="0" indent="0" algn="just">
              <a:spcBef>
                <a:spcPct val="50000"/>
              </a:spcBef>
              <a:buNone/>
            </a:pPr>
            <a:r>
              <a:rPr lang="ar-SA" dirty="0">
                <a:latin typeface="AlMohanad" pitchFamily="18" charset="-78"/>
                <a:cs typeface="AlMohanad" pitchFamily="18" charset="-78"/>
              </a:rPr>
              <a:t> </a:t>
            </a:r>
            <a:r>
              <a:rPr lang="ar-SA" dirty="0" smtClean="0">
                <a:latin typeface="AlMohanad" pitchFamily="18" charset="-78"/>
                <a:cs typeface="AlMohanad" pitchFamily="18" charset="-78"/>
              </a:rPr>
              <a:t>   </a:t>
            </a:r>
            <a:r>
              <a:rPr lang="ar-SA" dirty="0">
                <a:latin typeface="AlMohanad" pitchFamily="18" charset="-78"/>
                <a:cs typeface="AlMohanad" pitchFamily="18" charset="-78"/>
              </a:rPr>
              <a:t>يسبب هذا </a:t>
            </a:r>
            <a:r>
              <a:rPr lang="ar-SA" dirty="0" err="1" smtClean="0">
                <a:latin typeface="AlMohanad" pitchFamily="18" charset="-78"/>
                <a:cs typeface="AlMohanad" pitchFamily="18" charset="-78"/>
              </a:rPr>
              <a:t>الح</a:t>
            </a:r>
            <a:r>
              <a:rPr lang="ar-IQ" dirty="0" smtClean="0">
                <a:latin typeface="AlMohanad" pitchFamily="18" charset="-78"/>
                <a:cs typeface="AlMohanad" pitchFamily="18" charset="-78"/>
              </a:rPr>
              <a:t>ا</a:t>
            </a:r>
            <a:r>
              <a:rPr lang="ar-SA" dirty="0" smtClean="0">
                <a:latin typeface="AlMohanad" pitchFamily="18" charset="-78"/>
                <a:cs typeface="AlMohanad" pitchFamily="18" charset="-78"/>
              </a:rPr>
              <a:t>مض </a:t>
            </a:r>
            <a:r>
              <a:rPr lang="ar-SA" dirty="0">
                <a:latin typeface="AlMohanad" pitchFamily="18" charset="-78"/>
                <a:cs typeface="AlMohanad" pitchFamily="18" charset="-78"/>
              </a:rPr>
              <a:t>مع المركبات العضوية وغير العضوية سهلة الاكسدة انفجاراً لذلك يجب ان يستخدم هذا </a:t>
            </a:r>
            <a:r>
              <a:rPr lang="ar-SA" dirty="0" err="1" smtClean="0">
                <a:latin typeface="AlMohanad" pitchFamily="18" charset="-78"/>
                <a:cs typeface="AlMohanad" pitchFamily="18" charset="-78"/>
              </a:rPr>
              <a:t>الح</a:t>
            </a:r>
            <a:r>
              <a:rPr lang="ar-IQ" dirty="0" smtClean="0">
                <a:latin typeface="AlMohanad" pitchFamily="18" charset="-78"/>
                <a:cs typeface="AlMohanad" pitchFamily="18" charset="-78"/>
              </a:rPr>
              <a:t>ا</a:t>
            </a:r>
            <a:r>
              <a:rPr lang="ar-SA" dirty="0" smtClean="0">
                <a:latin typeface="AlMohanad" pitchFamily="18" charset="-78"/>
                <a:cs typeface="AlMohanad" pitchFamily="18" charset="-78"/>
              </a:rPr>
              <a:t>مض </a:t>
            </a:r>
            <a:r>
              <a:rPr lang="ar-SA" dirty="0">
                <a:latin typeface="AlMohanad" pitchFamily="18" charset="-78"/>
                <a:cs typeface="AlMohanad" pitchFamily="18" charset="-78"/>
              </a:rPr>
              <a:t>في المختبر  بحذر بالغ.</a:t>
            </a:r>
          </a:p>
          <a:p>
            <a:pPr rtl="0">
              <a:spcBef>
                <a:spcPct val="50000"/>
              </a:spcBef>
            </a:pPr>
            <a:endParaRPr lang="ar-SA" sz="2800" b="1" dirty="0">
              <a:latin typeface="Tahoma" pitchFamily="34" charset="0"/>
            </a:endParaRP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960485"/>
      </p:ext>
    </p:extLst>
  </p:cSld>
  <p:clrMapOvr>
    <a:masterClrMapping/>
  </p:clrMapOvr>
  <p:transition>
    <p:wedge/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052736"/>
            <a:ext cx="8868816" cy="561662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Bef>
                <a:spcPct val="50000"/>
              </a:spcBef>
              <a:buNone/>
            </a:pPr>
            <a:r>
              <a:rPr lang="ar-SA" b="1" dirty="0">
                <a:latin typeface="AlMohanad" pitchFamily="18" charset="-78"/>
                <a:cs typeface="AlMohanad" pitchFamily="18" charset="-78"/>
              </a:rPr>
              <a:t> </a:t>
            </a:r>
            <a:r>
              <a:rPr lang="ar-SA" b="1" dirty="0" smtClean="0">
                <a:latin typeface="AlMohanad" pitchFamily="18" charset="-78"/>
                <a:cs typeface="AlMohanad" pitchFamily="18" charset="-78"/>
              </a:rPr>
              <a:t>  في  </a:t>
            </a:r>
            <a:r>
              <a:rPr lang="ar-SA" b="1" dirty="0">
                <a:latin typeface="AlMohanad" pitchFamily="18" charset="-78"/>
                <a:cs typeface="AlMohanad" pitchFamily="18" charset="-78"/>
              </a:rPr>
              <a:t>حالة نزول هذا </a:t>
            </a:r>
            <a:r>
              <a:rPr lang="ar-SA" b="1" dirty="0" err="1" smtClean="0">
                <a:latin typeface="AlMohanad" pitchFamily="18" charset="-78"/>
                <a:cs typeface="AlMohanad" pitchFamily="18" charset="-78"/>
              </a:rPr>
              <a:t>الح</a:t>
            </a:r>
            <a:r>
              <a:rPr lang="ar-IQ" b="1" dirty="0" smtClean="0">
                <a:latin typeface="AlMohanad" pitchFamily="18" charset="-78"/>
                <a:cs typeface="AlMohanad" pitchFamily="18" charset="-78"/>
              </a:rPr>
              <a:t>ا</a:t>
            </a:r>
            <a:r>
              <a:rPr lang="ar-SA" b="1" dirty="0" smtClean="0">
                <a:latin typeface="AlMohanad" pitchFamily="18" charset="-78"/>
                <a:cs typeface="AlMohanad" pitchFamily="18" charset="-78"/>
              </a:rPr>
              <a:t>مض </a:t>
            </a:r>
            <a:r>
              <a:rPr lang="ar-SA" b="1" dirty="0">
                <a:latin typeface="AlMohanad" pitchFamily="18" charset="-78"/>
                <a:cs typeface="AlMohanad" pitchFamily="18" charset="-78"/>
              </a:rPr>
              <a:t>على الأرض يجب ان يعادل فوراً بواسطة كربونات الصوديوم ثم يغسل </a:t>
            </a:r>
            <a:r>
              <a:rPr lang="ar-SA" b="1" dirty="0" smtClean="0">
                <a:latin typeface="AlMohanad" pitchFamily="18" charset="-78"/>
                <a:cs typeface="AlMohanad" pitchFamily="18" charset="-78"/>
              </a:rPr>
              <a:t>بالماء.</a:t>
            </a:r>
            <a:endParaRPr lang="ar-SA" b="1" dirty="0">
              <a:latin typeface="AlMohanad" pitchFamily="18" charset="-78"/>
              <a:cs typeface="AlMohanad" pitchFamily="18" charset="-78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ar-SA" b="1" dirty="0">
                <a:latin typeface="AlMohanad" pitchFamily="18" charset="-78"/>
                <a:cs typeface="AlMohanad" pitchFamily="18" charset="-78"/>
              </a:rPr>
              <a:t>3-  مركبات </a:t>
            </a:r>
            <a:r>
              <a:rPr lang="ar-SA" b="1" dirty="0" err="1" smtClean="0">
                <a:latin typeface="AlMohanad" pitchFamily="18" charset="-78"/>
                <a:cs typeface="AlMohanad" pitchFamily="18" charset="-78"/>
              </a:rPr>
              <a:t>النيترو</a:t>
            </a:r>
            <a:r>
              <a:rPr lang="ar-SA" b="1" dirty="0" smtClean="0">
                <a:latin typeface="AlMohanad" pitchFamily="18" charset="-78"/>
                <a:cs typeface="AlMohanad" pitchFamily="18" charset="-78"/>
              </a:rPr>
              <a:t>: </a:t>
            </a:r>
            <a:endParaRPr lang="ar-SA" b="1" dirty="0">
              <a:latin typeface="AlMohanad" pitchFamily="18" charset="-78"/>
              <a:cs typeface="AlMohanad" pitchFamily="18" charset="-78"/>
            </a:endParaRPr>
          </a:p>
          <a:p>
            <a:pPr marL="514350" indent="-514350">
              <a:spcBef>
                <a:spcPct val="50000"/>
              </a:spcBef>
              <a:buAutoNum type="arabic1Minus"/>
            </a:pPr>
            <a:r>
              <a:rPr lang="ar-SA" b="1" dirty="0" err="1" smtClean="0">
                <a:latin typeface="AlMohanad" pitchFamily="18" charset="-78"/>
                <a:cs typeface="AlMohanad" pitchFamily="18" charset="-78"/>
              </a:rPr>
              <a:t>الأروماتية</a:t>
            </a:r>
            <a:r>
              <a:rPr lang="ar-SA" b="1" dirty="0" smtClean="0">
                <a:latin typeface="AlMohanad" pitchFamily="18" charset="-78"/>
                <a:cs typeface="AlMohanad" pitchFamily="18" charset="-78"/>
              </a:rPr>
              <a:t> :</a:t>
            </a:r>
            <a:r>
              <a:rPr lang="ar-SA" b="1" dirty="0" smtClean="0"/>
              <a:t> </a:t>
            </a:r>
            <a:r>
              <a:rPr lang="ar-SA" sz="3100" b="1" dirty="0" smtClean="0">
                <a:latin typeface="AlMohanad" pitchFamily="18" charset="-78"/>
                <a:cs typeface="AlMohanad" pitchFamily="18" charset="-78"/>
              </a:rPr>
              <a:t>هي </a:t>
            </a:r>
            <a:r>
              <a:rPr lang="ar-SA" sz="3100" b="1" dirty="0">
                <a:latin typeface="AlMohanad" pitchFamily="18" charset="-78"/>
                <a:cs typeface="AlMohanad" pitchFamily="18" charset="-78"/>
              </a:rPr>
              <a:t>مركبات عضوية هيدروكربونية غير مشبعة تشترك مع بعضها في احتوائها على حلقة بنزين.</a:t>
            </a:r>
            <a:r>
              <a:rPr lang="ar-SA" b="1" dirty="0"/>
              <a:t/>
            </a:r>
            <a:br>
              <a:rPr lang="ar-SA" b="1" dirty="0"/>
            </a:br>
            <a:r>
              <a:rPr lang="ar-SA" b="1" dirty="0" smtClean="0">
                <a:latin typeface="AlMohanad" pitchFamily="18" charset="-78"/>
                <a:cs typeface="AlMohanad" pitchFamily="18" charset="-78"/>
              </a:rPr>
              <a:t> مثل(ثنائي </a:t>
            </a:r>
            <a:r>
              <a:rPr lang="ar-SA" b="1" dirty="0" err="1">
                <a:latin typeface="AlMohanad" pitchFamily="18" charset="-78"/>
                <a:cs typeface="AlMohanad" pitchFamily="18" charset="-78"/>
              </a:rPr>
              <a:t>نيترو</a:t>
            </a:r>
            <a:r>
              <a:rPr lang="ar-SA" b="1" dirty="0">
                <a:latin typeface="AlMohanad" pitchFamily="18" charset="-78"/>
                <a:cs typeface="AlMohanad" pitchFamily="18" charset="-78"/>
              </a:rPr>
              <a:t> </a:t>
            </a:r>
            <a:r>
              <a:rPr lang="ar-SA" b="1" dirty="0" smtClean="0">
                <a:latin typeface="AlMohanad" pitchFamily="18" charset="-78"/>
                <a:cs typeface="AlMohanad" pitchFamily="18" charset="-78"/>
              </a:rPr>
              <a:t>بنزين- ثلاثي </a:t>
            </a:r>
            <a:r>
              <a:rPr lang="ar-SA" b="1" dirty="0" err="1" smtClean="0">
                <a:latin typeface="AlMohanad" pitchFamily="18" charset="-78"/>
                <a:cs typeface="AlMohanad" pitchFamily="18" charset="-78"/>
              </a:rPr>
              <a:t>نيترو</a:t>
            </a:r>
            <a:r>
              <a:rPr lang="ar-SA" b="1" dirty="0" smtClean="0">
                <a:latin typeface="AlMohanad" pitchFamily="18" charset="-78"/>
                <a:cs typeface="AlMohanad" pitchFamily="18" charset="-78"/>
              </a:rPr>
              <a:t> فينول -ثلاثي </a:t>
            </a:r>
            <a:r>
              <a:rPr lang="ar-SA" b="1" dirty="0" err="1">
                <a:latin typeface="AlMohanad" pitchFamily="18" charset="-78"/>
                <a:cs typeface="AlMohanad" pitchFamily="18" charset="-78"/>
              </a:rPr>
              <a:t>نيترو</a:t>
            </a:r>
            <a:r>
              <a:rPr lang="ar-SA" b="1" dirty="0">
                <a:latin typeface="AlMohanad" pitchFamily="18" charset="-78"/>
                <a:cs typeface="AlMohanad" pitchFamily="18" charset="-78"/>
              </a:rPr>
              <a:t> </a:t>
            </a:r>
            <a:r>
              <a:rPr lang="ar-IQ" b="1" dirty="0" smtClean="0">
                <a:latin typeface="AlMohanad" pitchFamily="18" charset="-78"/>
                <a:cs typeface="AlMohanad" pitchFamily="18" charset="-78"/>
              </a:rPr>
              <a:t>ت</a:t>
            </a:r>
            <a:r>
              <a:rPr lang="ar-SA" b="1" dirty="0" err="1" smtClean="0">
                <a:latin typeface="AlMohanad" pitchFamily="18" charset="-78"/>
                <a:cs typeface="AlMohanad" pitchFamily="18" charset="-78"/>
              </a:rPr>
              <a:t>ولوين</a:t>
            </a:r>
            <a:r>
              <a:rPr lang="ar-SA" b="1" dirty="0" smtClean="0">
                <a:latin typeface="AlMohanad" pitchFamily="18" charset="-78"/>
                <a:cs typeface="AlMohanad" pitchFamily="18" charset="-78"/>
              </a:rPr>
              <a:t>).</a:t>
            </a:r>
            <a:endParaRPr lang="ar-SA" b="1" dirty="0">
              <a:latin typeface="AlMohanad" pitchFamily="18" charset="-78"/>
              <a:cs typeface="AlMohanad" pitchFamily="18" charset="-78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ar-SA" b="1" dirty="0">
                <a:latin typeface="AlMohanad" pitchFamily="18" charset="-78"/>
                <a:cs typeface="AlMohanad" pitchFamily="18" charset="-78"/>
              </a:rPr>
              <a:t> ب-  غير </a:t>
            </a:r>
            <a:r>
              <a:rPr lang="ar-SA" b="1" dirty="0" err="1" smtClean="0">
                <a:latin typeface="AlMohanad" pitchFamily="18" charset="-78"/>
                <a:cs typeface="AlMohanad" pitchFamily="18" charset="-78"/>
              </a:rPr>
              <a:t>اروماتية</a:t>
            </a:r>
            <a:r>
              <a:rPr lang="ar-SA" b="1" dirty="0" smtClean="0">
                <a:latin typeface="AlMohanad" pitchFamily="18" charset="-78"/>
                <a:cs typeface="AlMohanad" pitchFamily="18" charset="-78"/>
              </a:rPr>
              <a:t>: مثل ( </a:t>
            </a:r>
            <a:r>
              <a:rPr lang="ar-SA" b="1" dirty="0" err="1">
                <a:latin typeface="AlMohanad" pitchFamily="18" charset="-78"/>
                <a:cs typeface="AlMohanad" pitchFamily="18" charset="-78"/>
              </a:rPr>
              <a:t>نيترو</a:t>
            </a:r>
            <a:r>
              <a:rPr lang="ar-SA" b="1" dirty="0">
                <a:latin typeface="AlMohanad" pitchFamily="18" charset="-78"/>
                <a:cs typeface="AlMohanad" pitchFamily="18" charset="-78"/>
              </a:rPr>
              <a:t> </a:t>
            </a:r>
            <a:r>
              <a:rPr lang="ar-IQ" b="1" dirty="0" smtClean="0">
                <a:latin typeface="AlMohanad" pitchFamily="18" charset="-78"/>
                <a:cs typeface="AlMohanad" pitchFamily="18" charset="-78"/>
              </a:rPr>
              <a:t>ك</a:t>
            </a:r>
            <a:r>
              <a:rPr lang="ar-SA" b="1" dirty="0" smtClean="0">
                <a:latin typeface="AlMohanad" pitchFamily="18" charset="-78"/>
                <a:cs typeface="AlMohanad" pitchFamily="18" charset="-78"/>
              </a:rPr>
              <a:t>ليسرين -</a:t>
            </a:r>
            <a:r>
              <a:rPr lang="ar-SA" b="1" dirty="0" err="1">
                <a:latin typeface="AlMohanad" pitchFamily="18" charset="-78"/>
                <a:cs typeface="AlMohanad" pitchFamily="18" charset="-78"/>
              </a:rPr>
              <a:t>نيترو</a:t>
            </a:r>
            <a:r>
              <a:rPr lang="ar-SA" b="1" dirty="0">
                <a:latin typeface="AlMohanad" pitchFamily="18" charset="-78"/>
                <a:cs typeface="AlMohanad" pitchFamily="18" charset="-78"/>
              </a:rPr>
              <a:t> </a:t>
            </a:r>
            <a:r>
              <a:rPr lang="ar-IQ" b="1" dirty="0" smtClean="0">
                <a:latin typeface="AlMohanad" pitchFamily="18" charset="-78"/>
                <a:cs typeface="AlMohanad" pitchFamily="18" charset="-78"/>
              </a:rPr>
              <a:t>ك</a:t>
            </a:r>
            <a:r>
              <a:rPr lang="ar-SA" b="1" dirty="0" err="1" smtClean="0">
                <a:latin typeface="AlMohanad" pitchFamily="18" charset="-78"/>
                <a:cs typeface="AlMohanad" pitchFamily="18" charset="-78"/>
              </a:rPr>
              <a:t>ليكول</a:t>
            </a:r>
            <a:r>
              <a:rPr lang="ar-SA" b="1" dirty="0" smtClean="0">
                <a:latin typeface="AlMohanad" pitchFamily="18" charset="-78"/>
                <a:cs typeface="AlMohanad" pitchFamily="18" charset="-78"/>
              </a:rPr>
              <a:t> - </a:t>
            </a:r>
            <a:r>
              <a:rPr lang="ar-SA" b="1" dirty="0" err="1">
                <a:latin typeface="AlMohanad" pitchFamily="18" charset="-78"/>
                <a:cs typeface="AlMohanad" pitchFamily="18" charset="-78"/>
              </a:rPr>
              <a:t>نيترو</a:t>
            </a:r>
            <a:r>
              <a:rPr lang="ar-SA" b="1" dirty="0">
                <a:latin typeface="AlMohanad" pitchFamily="18" charset="-78"/>
                <a:cs typeface="AlMohanad" pitchFamily="18" charset="-78"/>
              </a:rPr>
              <a:t> </a:t>
            </a:r>
            <a:r>
              <a:rPr lang="ar-SA" b="1" dirty="0" smtClean="0">
                <a:latin typeface="AlMohanad" pitchFamily="18" charset="-78"/>
                <a:cs typeface="AlMohanad" pitchFamily="18" charset="-78"/>
              </a:rPr>
              <a:t>سيليلوز). </a:t>
            </a:r>
            <a:endParaRPr lang="ar-SA" b="1" dirty="0">
              <a:latin typeface="AlMohanad" pitchFamily="18" charset="-78"/>
              <a:cs typeface="AlMohanad" pitchFamily="18" charset="-78"/>
            </a:endParaRPr>
          </a:p>
          <a:p>
            <a:pPr marL="0" indent="0" algn="just">
              <a:spcBef>
                <a:spcPct val="50000"/>
              </a:spcBef>
              <a:buNone/>
            </a:pPr>
            <a:r>
              <a:rPr lang="ar-SA" b="1" dirty="0">
                <a:latin typeface="AlMohanad" pitchFamily="18" charset="-78"/>
                <a:cs typeface="AlMohanad" pitchFamily="18" charset="-78"/>
              </a:rPr>
              <a:t>ج- غير </a:t>
            </a:r>
            <a:r>
              <a:rPr lang="ar-SA" b="1" dirty="0" smtClean="0">
                <a:latin typeface="AlMohanad" pitchFamily="18" charset="-78"/>
                <a:cs typeface="AlMohanad" pitchFamily="18" charset="-78"/>
              </a:rPr>
              <a:t>عضوية: </a:t>
            </a:r>
            <a:r>
              <a:rPr lang="ar-SA" b="1" dirty="0">
                <a:latin typeface="AlMohanad" pitchFamily="18" charset="-78"/>
                <a:cs typeface="AlMohanad" pitchFamily="18" charset="-78"/>
              </a:rPr>
              <a:t>مثل نترات </a:t>
            </a:r>
            <a:r>
              <a:rPr lang="ar-SA" b="1" dirty="0" smtClean="0">
                <a:latin typeface="AlMohanad" pitchFamily="18" charset="-78"/>
                <a:cs typeface="AlMohanad" pitchFamily="18" charset="-78"/>
              </a:rPr>
              <a:t>الأمونيوم، </a:t>
            </a:r>
            <a:r>
              <a:rPr lang="ar-SA" b="1" dirty="0">
                <a:latin typeface="AlMohanad" pitchFamily="18" charset="-78"/>
                <a:cs typeface="AlMohanad" pitchFamily="18" charset="-78"/>
              </a:rPr>
              <a:t>لذلك يجب خزن كل مركبات </a:t>
            </a:r>
            <a:r>
              <a:rPr lang="ar-SA" b="1" dirty="0" err="1">
                <a:latin typeface="AlMohanad" pitchFamily="18" charset="-78"/>
                <a:cs typeface="AlMohanad" pitchFamily="18" charset="-78"/>
              </a:rPr>
              <a:t>النيترو</a:t>
            </a:r>
            <a:r>
              <a:rPr lang="ar-SA" b="1" dirty="0">
                <a:latin typeface="AlMohanad" pitchFamily="18" charset="-78"/>
                <a:cs typeface="AlMohanad" pitchFamily="18" charset="-78"/>
              </a:rPr>
              <a:t> بعيدا عن اللهب أو تفادي تعرضها للشمس أو الشرارات </a:t>
            </a:r>
            <a:r>
              <a:rPr lang="ar-SA" b="1" dirty="0" smtClean="0">
                <a:latin typeface="AlMohanad" pitchFamily="18" charset="-78"/>
                <a:cs typeface="AlMohanad" pitchFamily="18" charset="-78"/>
              </a:rPr>
              <a:t>الكهربية.</a:t>
            </a:r>
            <a:endParaRPr lang="ar-SA" b="1" dirty="0">
              <a:latin typeface="AlMohanad" pitchFamily="18" charset="-78"/>
              <a:cs typeface="AlMohanad" pitchFamily="18" charset="-78"/>
            </a:endParaRPr>
          </a:p>
          <a:p>
            <a:pPr marL="514350" indent="-514350" algn="just">
              <a:buFont typeface="+mj-lt"/>
              <a:buAutoNum type="arabicPeriod"/>
            </a:pPr>
            <a:endParaRPr lang="ar-SA" sz="28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521919"/>
      </p:ext>
    </p:extLst>
  </p:cSld>
  <p:clrMapOvr>
    <a:masterClrMapping/>
  </p:clrMapOvr>
  <p:transition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721015"/>
            <a:ext cx="8229600" cy="1095490"/>
          </a:xfrm>
        </p:spPr>
        <p:txBody>
          <a:bodyPr>
            <a:normAutofit/>
          </a:bodyPr>
          <a:lstStyle/>
          <a:p>
            <a:pPr algn="just"/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ثامناً</a:t>
            </a:r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: المواد المشعة: </a:t>
            </a:r>
            <a:endParaRPr lang="ar-S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5112568"/>
          </a:xfrm>
        </p:spPr>
        <p:txBody>
          <a:bodyPr>
            <a:norm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  هي 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المواد التي تصدر إشعاعات الفا وبيتا </a:t>
            </a:r>
            <a:r>
              <a:rPr lang="ar-SA" sz="3000" err="1">
                <a:latin typeface="AlMohanad" pitchFamily="18" charset="-78"/>
                <a:cs typeface="AlMohanad" pitchFamily="18" charset="-78"/>
              </a:rPr>
              <a:t>و</a:t>
            </a:r>
            <a:r>
              <a:rPr lang="ar-SA" sz="3000">
                <a:latin typeface="AlMohanad" pitchFamily="18" charset="-78"/>
                <a:cs typeface="AlMohanad" pitchFamily="18" charset="-78"/>
              </a:rPr>
              <a:t> </a:t>
            </a:r>
            <a:r>
              <a:rPr lang="ar-IQ" sz="3000" smtClean="0">
                <a:latin typeface="AlMohanad" pitchFamily="18" charset="-78"/>
                <a:cs typeface="AlMohanad" pitchFamily="18" charset="-78"/>
              </a:rPr>
              <a:t>ك</a:t>
            </a:r>
            <a:r>
              <a:rPr lang="ar-SA" sz="3000" smtClean="0">
                <a:latin typeface="AlMohanad" pitchFamily="18" charset="-78"/>
                <a:cs typeface="AlMohanad" pitchFamily="18" charset="-78"/>
              </a:rPr>
              <a:t>اما 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ونيترونات.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  يجب 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الحرص في التعامل مع هذه المواد المشعة واتخاذ  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 التدابير 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الازمة للوقاية من </a:t>
            </a: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الإشعاع. </a:t>
            </a:r>
            <a:endParaRPr lang="en-US" sz="3000" dirty="0">
              <a:latin typeface="AlMohanad" pitchFamily="18" charset="-78"/>
              <a:cs typeface="AlMohanad" pitchFamily="18" charset="-78"/>
            </a:endParaRPr>
          </a:p>
          <a:p>
            <a:pPr marL="400050" lvl="1" indent="0" algn="just">
              <a:buNone/>
            </a:pPr>
            <a:r>
              <a:rPr lang="ar-S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في المختبرات من </a:t>
            </a:r>
            <a:r>
              <a:rPr lang="ar-S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أمثلتها:</a:t>
            </a:r>
          </a:p>
          <a:p>
            <a:pPr marL="857250" lvl="1" indent="-457200" algn="just">
              <a:buFont typeface="Arial" pitchFamily="34" charset="0"/>
              <a:buChar char="•"/>
            </a:pP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اليود. </a:t>
            </a:r>
          </a:p>
          <a:p>
            <a:pPr marL="857250" lvl="1" indent="-457200" algn="just">
              <a:buFont typeface="Arial" pitchFamily="34" charset="0"/>
              <a:buChar char="•"/>
            </a:pP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الفسفور.</a:t>
            </a:r>
          </a:p>
          <a:p>
            <a:pPr marL="857250" lvl="1" indent="-457200" algn="just">
              <a:buFont typeface="Arial" pitchFamily="34" charset="0"/>
              <a:buChar char="•"/>
            </a:pP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اليورانيوم. </a:t>
            </a:r>
          </a:p>
          <a:p>
            <a:pPr marL="857250" lvl="1" indent="-457200" algn="just">
              <a:buFont typeface="Arial" pitchFamily="34" charset="0"/>
              <a:buChar char="•"/>
            </a:pPr>
            <a:r>
              <a:rPr lang="ar-SA" sz="3000" dirty="0" smtClean="0">
                <a:latin typeface="AlMohanad" pitchFamily="18" charset="-78"/>
                <a:cs typeface="AlMohanad" pitchFamily="18" charset="-78"/>
              </a:rPr>
              <a:t>غيرها</a:t>
            </a:r>
            <a:r>
              <a:rPr lang="ar-SA" sz="3000" dirty="0">
                <a:latin typeface="AlMohanad" pitchFamily="18" charset="-78"/>
                <a:cs typeface="AlMohanad" pitchFamily="18" charset="-78"/>
              </a:rPr>
              <a:t>.</a:t>
            </a:r>
          </a:p>
          <a:p>
            <a:pPr marL="400050" lvl="1" indent="0" algn="just">
              <a:buNone/>
            </a:pPr>
            <a:endParaRPr lang="ar-SA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364384"/>
      </p:ext>
    </p:extLst>
  </p:cSld>
  <p:clrMapOvr>
    <a:masterClrMapping/>
  </p:clrMapOvr>
  <p:transition>
    <p:wedge/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03648" y="1285921"/>
            <a:ext cx="7524328" cy="5267942"/>
          </a:xfrm>
        </p:spPr>
        <p:txBody>
          <a:bodyPr>
            <a:normAutofit/>
          </a:bodyPr>
          <a:lstStyle/>
          <a:p>
            <a:r>
              <a:rPr lang="ar-SA" sz="5400" b="1" dirty="0">
                <a:solidFill>
                  <a:srgbClr val="C00000"/>
                </a:solidFill>
                <a:latin typeface="AlMohanad" pitchFamily="18" charset="-78"/>
                <a:ea typeface="+mn-ea"/>
                <a:cs typeface="ACS  Yaqout Extra Bold" pitchFamily="2" charset="-78"/>
              </a:rPr>
              <a:t>وراء كل خطر </a:t>
            </a:r>
            <a:r>
              <a:rPr lang="ar-SA" sz="5400" b="1" dirty="0" smtClean="0">
                <a:solidFill>
                  <a:srgbClr val="C00000"/>
                </a:solidFill>
                <a:latin typeface="AlMohanad" pitchFamily="18" charset="-78"/>
                <a:ea typeface="+mn-ea"/>
                <a:cs typeface="ACS  Yaqout Extra Bold" pitchFamily="2" charset="-78"/>
              </a:rPr>
              <a:t>خطأ </a:t>
            </a:r>
            <a:r>
              <a:rPr lang="ar-SA" sz="4000" b="1" dirty="0">
                <a:latin typeface="AlMohanad" pitchFamily="18" charset="-78"/>
                <a:ea typeface="+mn-ea"/>
                <a:cs typeface="AlMohanad" pitchFamily="18" charset="-78"/>
              </a:rPr>
              <a:t/>
            </a:r>
            <a:br>
              <a:rPr lang="ar-SA" sz="4000" b="1" dirty="0">
                <a:latin typeface="AlMohanad" pitchFamily="18" charset="-78"/>
                <a:ea typeface="+mn-ea"/>
                <a:cs typeface="AlMohanad" pitchFamily="18" charset="-78"/>
              </a:rPr>
            </a:br>
            <a:r>
              <a:rPr lang="ar-SA" sz="4000" b="1" dirty="0" smtClean="0">
                <a:latin typeface="AlMohanad" pitchFamily="18" charset="-78"/>
                <a:ea typeface="+mn-ea"/>
                <a:cs typeface="AlMohanad" pitchFamily="18" charset="-78"/>
              </a:rPr>
              <a:t/>
            </a:r>
            <a:br>
              <a:rPr lang="ar-SA" sz="4000" b="1" dirty="0" smtClean="0">
                <a:latin typeface="AlMohanad" pitchFamily="18" charset="-78"/>
                <a:ea typeface="+mn-ea"/>
                <a:cs typeface="AlMohanad" pitchFamily="18" charset="-78"/>
              </a:rPr>
            </a:br>
            <a:r>
              <a:rPr lang="en-US" sz="2400" dirty="0">
                <a:cs typeface="ACS  Yaqout Extra Bold" pitchFamily="2" charset="-78"/>
              </a:rPr>
              <a:t/>
            </a:r>
            <a:br>
              <a:rPr lang="en-US" sz="2400" dirty="0">
                <a:cs typeface="ACS  Yaqout Extra Bold" pitchFamily="2" charset="-78"/>
              </a:rPr>
            </a:b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xmlns="" val="4233102978"/>
      </p:ext>
    </p:extLst>
  </p:cSld>
  <p:clrMapOvr>
    <a:masterClrMapping/>
  </p:clrMapOvr>
  <p:transition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b="1" u="sng" dirty="0" smtClean="0"/>
              <a:t>الإشارات الواجب احترامها في المختبرات</a:t>
            </a:r>
            <a:r>
              <a:rPr lang="en-US" dirty="0" smtClean="0"/>
              <a:t/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ar-IQ" dirty="0" smtClean="0"/>
              <a:t>1-إشارات </a:t>
            </a:r>
            <a:r>
              <a:rPr lang="ar-IQ" dirty="0"/>
              <a:t>المنع                 ( </a:t>
            </a:r>
            <a:r>
              <a:rPr lang="ar-IQ" dirty="0">
                <a:solidFill>
                  <a:srgbClr val="FF0000"/>
                </a:solidFill>
              </a:rPr>
              <a:t>لون احمر </a:t>
            </a:r>
            <a:r>
              <a:rPr lang="ar-IQ" dirty="0"/>
              <a:t>)</a:t>
            </a:r>
            <a:endParaRPr lang="en-US" dirty="0"/>
          </a:p>
          <a:p>
            <a:r>
              <a:rPr lang="ar-IQ" dirty="0"/>
              <a:t>2-الإشارات الإجبارية            ( </a:t>
            </a:r>
            <a:r>
              <a:rPr lang="ar-IQ" dirty="0">
                <a:solidFill>
                  <a:schemeClr val="accent1"/>
                </a:solidFill>
              </a:rPr>
              <a:t>لون ازرق </a:t>
            </a:r>
            <a:r>
              <a:rPr lang="ar-IQ" dirty="0"/>
              <a:t>)</a:t>
            </a:r>
            <a:endParaRPr lang="en-US" dirty="0"/>
          </a:p>
          <a:p>
            <a:r>
              <a:rPr lang="ar-IQ" dirty="0"/>
              <a:t>3-إشارات الاستدلال والمعلومات ( </a:t>
            </a:r>
            <a:r>
              <a:rPr lang="ar-IQ" dirty="0">
                <a:solidFill>
                  <a:srgbClr val="00B050"/>
                </a:solidFill>
              </a:rPr>
              <a:t>لون اخضر </a:t>
            </a:r>
            <a:r>
              <a:rPr lang="ar-IQ" dirty="0"/>
              <a:t>)</a:t>
            </a:r>
            <a:endParaRPr lang="en-US" dirty="0"/>
          </a:p>
          <a:p>
            <a:r>
              <a:rPr lang="ar-IQ" dirty="0"/>
              <a:t>4-إشارة خطورة المواد الكيميائية  ( </a:t>
            </a:r>
            <a:r>
              <a:rPr lang="ar-IQ" dirty="0">
                <a:solidFill>
                  <a:schemeClr val="accent6"/>
                </a:solidFill>
              </a:rPr>
              <a:t>لون برتقالي </a:t>
            </a:r>
            <a:r>
              <a:rPr lang="ar-IQ" dirty="0"/>
              <a:t>)</a:t>
            </a:r>
            <a:endParaRPr lang="en-US" dirty="0"/>
          </a:p>
          <a:p>
            <a:r>
              <a:rPr lang="ar-IQ" dirty="0"/>
              <a:t>5-إشارات التحذير              ( </a:t>
            </a:r>
            <a:r>
              <a:rPr lang="ar-IQ" dirty="0">
                <a:solidFill>
                  <a:srgbClr val="FFFF00"/>
                </a:solidFill>
              </a:rPr>
              <a:t>لون اصفر </a:t>
            </a:r>
            <a:r>
              <a:rPr lang="ar-IQ" dirty="0"/>
              <a:t>)</a:t>
            </a:r>
            <a:endParaRPr lang="en-US" dirty="0"/>
          </a:p>
          <a:p>
            <a:endParaRPr lang="ar-IQ" dirty="0"/>
          </a:p>
        </p:txBody>
      </p:sp>
    </p:spTree>
  </p:cSld>
  <p:clrMapOvr>
    <a:masterClrMapping/>
  </p:clrMapOvr>
  <p:transition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ar-IQ" dirty="0" smtClean="0"/>
              <a:t>1-إشارات المنع ( </a:t>
            </a:r>
            <a:r>
              <a:rPr lang="ar-IQ" dirty="0" smtClean="0">
                <a:solidFill>
                  <a:srgbClr val="FF0000"/>
                </a:solidFill>
              </a:rPr>
              <a:t>لون احمر </a:t>
            </a:r>
            <a:r>
              <a:rPr lang="ar-IQ" dirty="0" smtClean="0"/>
              <a:t>)</a:t>
            </a:r>
            <a:endParaRPr lang="ar-IQ" dirty="0"/>
          </a:p>
        </p:txBody>
      </p:sp>
      <p:sp>
        <p:nvSpPr>
          <p:cNvPr id="4" name="Rectangle 9" descr="untitled"/>
          <p:cNvSpPr>
            <a:spLocks noGrp="1" noChangeArrowheads="1"/>
          </p:cNvSpPr>
          <p:nvPr>
            <p:ph idx="1"/>
          </p:nvPr>
        </p:nvSpPr>
        <p:spPr bwMode="auto">
          <a:xfrm>
            <a:off x="214282" y="1285860"/>
            <a:ext cx="8929718" cy="5286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 dirty="0"/>
          </a:p>
        </p:txBody>
      </p:sp>
    </p:spTree>
  </p:cSld>
  <p:clrMapOvr>
    <a:masterClrMapping/>
  </p:clrMapOvr>
  <p:transition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ar-IQ" dirty="0" smtClean="0"/>
              <a:t>2-الإشارات الإجبارية ( </a:t>
            </a:r>
            <a:r>
              <a:rPr lang="ar-IQ" dirty="0" smtClean="0">
                <a:solidFill>
                  <a:schemeClr val="accent1"/>
                </a:solidFill>
              </a:rPr>
              <a:t>لون ازرق </a:t>
            </a:r>
            <a:r>
              <a:rPr lang="ar-IQ" dirty="0" smtClean="0"/>
              <a:t>)</a:t>
            </a:r>
            <a:endParaRPr lang="ar-IQ" dirty="0"/>
          </a:p>
        </p:txBody>
      </p:sp>
      <p:sp>
        <p:nvSpPr>
          <p:cNvPr id="4" name="Rectangle 4" descr="untitled1"/>
          <p:cNvSpPr>
            <a:spLocks noGrp="1" noChangeArrowheads="1"/>
          </p:cNvSpPr>
          <p:nvPr>
            <p:ph idx="1"/>
          </p:nvPr>
        </p:nvSpPr>
        <p:spPr bwMode="auto">
          <a:xfrm>
            <a:off x="214282" y="1214422"/>
            <a:ext cx="8472518" cy="52864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IQ" dirty="0"/>
          </a:p>
        </p:txBody>
      </p:sp>
    </p:spTree>
  </p:cSld>
  <p:clrMapOvr>
    <a:masterClrMapping/>
  </p:clrMapOvr>
  <p:transition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6766" cy="12858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ar-IQ" dirty="0" smtClean="0"/>
              <a:t>3-إشارات الاستدلال والمعلومات ( </a:t>
            </a:r>
            <a:r>
              <a:rPr lang="ar-IQ" dirty="0" smtClean="0">
                <a:solidFill>
                  <a:srgbClr val="00B050"/>
                </a:solidFill>
              </a:rPr>
              <a:t>لون اخضر </a:t>
            </a:r>
            <a:r>
              <a:rPr lang="ar-IQ" dirty="0" smtClean="0"/>
              <a:t>)</a:t>
            </a:r>
            <a:br>
              <a:rPr lang="ar-IQ" dirty="0" smtClean="0"/>
            </a:br>
            <a:endParaRPr lang="ar-IQ" dirty="0"/>
          </a:p>
        </p:txBody>
      </p:sp>
      <p:sp>
        <p:nvSpPr>
          <p:cNvPr id="4" name="Rectangle 4" descr="untitled2"/>
          <p:cNvSpPr>
            <a:spLocks noGrp="1" noChangeArrowheads="1"/>
          </p:cNvSpPr>
          <p:nvPr>
            <p:ph idx="1"/>
          </p:nvPr>
        </p:nvSpPr>
        <p:spPr bwMode="auto">
          <a:xfrm>
            <a:off x="285720" y="1428736"/>
            <a:ext cx="8572560" cy="507209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IQ" dirty="0"/>
          </a:p>
        </p:txBody>
      </p:sp>
    </p:spTree>
  </p:cSld>
  <p:clrMapOvr>
    <a:masterClrMapping/>
  </p:clrMapOvr>
  <p:transition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ar-IQ" dirty="0" smtClean="0"/>
              <a:t> 4-إشارة خطورة المواد الكيميائية  ( </a:t>
            </a:r>
            <a:r>
              <a:rPr lang="ar-IQ" dirty="0" smtClean="0">
                <a:solidFill>
                  <a:schemeClr val="accent6"/>
                </a:solidFill>
              </a:rPr>
              <a:t>لون برتقالي </a:t>
            </a:r>
            <a:r>
              <a:rPr lang="ar-IQ" dirty="0" smtClean="0"/>
              <a:t>)</a:t>
            </a:r>
            <a:endParaRPr lang="ar-IQ" dirty="0"/>
          </a:p>
        </p:txBody>
      </p:sp>
      <p:sp>
        <p:nvSpPr>
          <p:cNvPr id="4" name="Rectangle 4" descr="untitled3"/>
          <p:cNvSpPr>
            <a:spLocks noGrp="1" noChangeArrowheads="1"/>
          </p:cNvSpPr>
          <p:nvPr>
            <p:ph idx="1"/>
          </p:nvPr>
        </p:nvSpPr>
        <p:spPr bwMode="auto">
          <a:xfrm>
            <a:off x="0" y="1857364"/>
            <a:ext cx="9144000" cy="426879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ar-IQ" dirty="0"/>
          </a:p>
        </p:txBody>
      </p:sp>
    </p:spTree>
  </p:cSld>
  <p:clrMapOvr>
    <a:masterClrMapping/>
  </p:clrMapOvr>
  <p:transition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329642" cy="57150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5-إشارات التحذير              ( </a:t>
            </a:r>
            <a:r>
              <a:rPr lang="ar-IQ" dirty="0" smtClean="0">
                <a:solidFill>
                  <a:srgbClr val="FFFF00"/>
                </a:solidFill>
              </a:rPr>
              <a:t>لون اصفر </a:t>
            </a:r>
            <a:r>
              <a:rPr lang="ar-IQ" dirty="0" smtClean="0"/>
              <a:t>)</a:t>
            </a:r>
            <a:endParaRPr lang="ar-IQ" dirty="0"/>
          </a:p>
        </p:txBody>
      </p:sp>
      <p:sp>
        <p:nvSpPr>
          <p:cNvPr id="4" name="Rectangle 4" descr="untitled4"/>
          <p:cNvSpPr>
            <a:spLocks noGrp="1" noChangeArrowheads="1"/>
          </p:cNvSpPr>
          <p:nvPr>
            <p:ph idx="1"/>
          </p:nvPr>
        </p:nvSpPr>
        <p:spPr bwMode="auto">
          <a:xfrm>
            <a:off x="214282" y="1500174"/>
            <a:ext cx="8472518" cy="462598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buNone/>
            </a:pPr>
            <a:endParaRPr lang="ar-IQ" dirty="0"/>
          </a:p>
        </p:txBody>
      </p:sp>
    </p:spTree>
  </p:cSld>
  <p:clrMapOvr>
    <a:masterClrMapping/>
  </p:clrMapOvr>
  <p:transition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23728" y="2348880"/>
            <a:ext cx="6573416" cy="1656184"/>
          </a:xfrm>
        </p:spPr>
        <p:txBody>
          <a:bodyPr>
            <a:normAutofit/>
          </a:bodyPr>
          <a:lstStyle/>
          <a:p>
            <a:r>
              <a:rPr lang="ar-SA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تمرين</a:t>
            </a:r>
            <a:r>
              <a:rPr lang="ar-SA" sz="3200" dirty="0" smtClean="0">
                <a:solidFill>
                  <a:srgbClr val="C00000"/>
                </a:solidFill>
                <a:cs typeface="PT Bold Heading" pitchFamily="2" charset="-78"/>
              </a:rPr>
              <a:t/>
            </a:r>
            <a:br>
              <a:rPr lang="ar-SA" sz="3200" dirty="0" smtClean="0">
                <a:solidFill>
                  <a:srgbClr val="C00000"/>
                </a:solidFill>
                <a:cs typeface="PT Bold Heading" pitchFamily="2" charset="-78"/>
              </a:rPr>
            </a:br>
            <a:r>
              <a:rPr lang="ar-S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وضع وثيقة السلامة في المختبرات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075502"/>
      </p:ext>
    </p:extLst>
  </p:cSld>
  <p:clrMapOvr>
    <a:masterClrMapping/>
  </p:clrMapOvr>
  <p:transition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3" y="2132856"/>
            <a:ext cx="3313583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068960"/>
            <a:ext cx="3282280" cy="110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42420"/>
            <a:ext cx="3282279" cy="113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45224"/>
            <a:ext cx="3282279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30635"/>
            <a:ext cx="3456384" cy="10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2132856"/>
            <a:ext cx="345638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3068960"/>
            <a:ext cx="3456383" cy="110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4" y="4242420"/>
            <a:ext cx="3456384" cy="113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5" y="5445224"/>
            <a:ext cx="3456382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30636"/>
            <a:ext cx="3282279" cy="10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07050809"/>
      </p:ext>
    </p:extLst>
  </p:cSld>
  <p:clrMapOvr>
    <a:masterClrMapping/>
  </p:clrMapOvr>
  <p:transition>
    <p:wedge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476672"/>
            <a:ext cx="8229600" cy="1095490"/>
          </a:xfrm>
        </p:spPr>
        <p:txBody>
          <a:bodyPr>
            <a:normAutofit/>
          </a:bodyPr>
          <a:lstStyle/>
          <a:p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السلامة الكيميائية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37321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ar-SA" sz="2800" b="1" dirty="0" smtClean="0">
                <a:latin typeface="Tahoma" pitchFamily="34" charset="0"/>
              </a:rPr>
              <a:t>   </a:t>
            </a:r>
            <a:r>
              <a:rPr lang="ar-S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اجراءات السلامة الكيميائية وضعت لحماية البيئة والعاملين في المختبرات من الأضرار المحتملة، ومن هذه الاجراءات: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ar-S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ملصقات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التعريف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الأصلية. 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التخزين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السليم.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كشوف بيانات السلامة للمواد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الكيميائية.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ar-S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4446372"/>
      </p:ext>
    </p:extLst>
  </p:cSld>
  <p:clrMapOvr>
    <a:masterClrMapping/>
  </p:clrMapOvr>
  <p:transition>
    <p:wedge/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980728"/>
            <a:ext cx="8229600" cy="1143000"/>
          </a:xfrm>
        </p:spPr>
        <p:txBody>
          <a:bodyPr>
            <a:normAutofit/>
          </a:bodyPr>
          <a:lstStyle/>
          <a:p>
            <a:pPr algn="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كشوف </a:t>
            </a:r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بيانات السلامة للمواد الكيميائية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400050" lvl="1" indent="0" algn="just">
              <a:buNone/>
            </a:pPr>
            <a:endParaRPr lang="ar-SA" b="1" dirty="0" smtClean="0">
              <a:latin typeface="Tahoma" pitchFamily="34" charset="0"/>
            </a:endParaRPr>
          </a:p>
          <a:p>
            <a:pPr marL="400050" lvl="1" indent="0" algn="just">
              <a:buNone/>
            </a:pPr>
            <a:endParaRPr lang="ar-SA" b="1" dirty="0" smtClean="0">
              <a:latin typeface="Tahoma" pitchFamily="34" charset="0"/>
            </a:endParaRPr>
          </a:p>
          <a:p>
            <a:pPr marL="400050" lvl="1" indent="0" algn="just">
              <a:buNone/>
            </a:pPr>
            <a:endParaRPr lang="ar-SA" b="1" dirty="0">
              <a:latin typeface="Tahoma" pitchFamily="34" charset="0"/>
            </a:endParaRPr>
          </a:p>
          <a:p>
            <a:pPr marL="857250" lvl="1" indent="-457200" algn="just">
              <a:buFont typeface="Wingdings" pitchFamily="2" charset="2"/>
              <a:buChar char="ü"/>
            </a:pP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يجب أن يكون مكان هذه الكشوفات معروفاً للجميع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857250" lvl="1" indent="-457200" algn="just">
              <a:buFont typeface="Wingdings" pitchFamily="2" charset="2"/>
              <a:buChar char="ü"/>
            </a:pP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يجب 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أن تكون هذه الكشوفات متاحةً للجميع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</a:p>
          <a:p>
            <a:pPr marL="857250" lvl="1" indent="-457200" algn="just">
              <a:buFont typeface="Wingdings" pitchFamily="2" charset="2"/>
              <a:buChar char="ü"/>
            </a:pP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قبل أن تستخدم أي مادة كيميائية (خاصة الجديدة منها)، يجب قراءة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البطاقة</a:t>
            </a: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الخاصة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بها بعناية.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lvl="1" indent="-342900" algn="just">
              <a:buFont typeface="Wingdings" pitchFamily="2" charset="2"/>
              <a:buChar char="ü"/>
            </a:pPr>
            <a:endParaRPr lang="ar-SA" sz="2400" b="1" dirty="0">
              <a:latin typeface="Verdana" pitchFamily="34" charset="0"/>
              <a:cs typeface="Simplified Arabic" pitchFamily="18" charset="-78"/>
            </a:endParaRP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  <p:pic>
        <p:nvPicPr>
          <p:cNvPr id="6" name="Picture 4" descr="msd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37"/>
            <a:ext cx="3429000" cy="2849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14446372"/>
      </p:ext>
    </p:extLst>
  </p:cSld>
  <p:clrMapOvr>
    <a:masterClrMapping/>
  </p:clrMapOvr>
  <p:transition>
    <p:wedge/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864096"/>
          </a:xfrm>
        </p:spPr>
        <p:txBody>
          <a:bodyPr>
            <a:normAutofit/>
          </a:bodyPr>
          <a:lstStyle/>
          <a:p>
            <a:pPr algn="just"/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مقدمة:</a:t>
            </a:r>
            <a:endParaRPr lang="ar-S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112568"/>
          </a:xfrm>
        </p:spPr>
        <p:txBody>
          <a:bodyPr>
            <a:normAutofit lnSpcReduction="10000"/>
          </a:bodyPr>
          <a:lstStyle/>
          <a:p>
            <a:r>
              <a:rPr lang="ar-SA" dirty="0" smtClean="0"/>
              <a:t> </a:t>
            </a:r>
            <a:r>
              <a:rPr lang="ar-SA" b="1" dirty="0" smtClean="0">
                <a:latin typeface="AlMohanad" pitchFamily="18" charset="-78"/>
                <a:cs typeface="AlMohanad" pitchFamily="18" charset="-78"/>
              </a:rPr>
              <a:t>المختبرات من أخطر بيئات العمل.</a:t>
            </a:r>
          </a:p>
          <a:p>
            <a:r>
              <a:rPr lang="ar-SA" dirty="0"/>
              <a:t> </a:t>
            </a:r>
            <a:r>
              <a:rPr lang="ar-SA" b="1" dirty="0" smtClean="0">
                <a:latin typeface="AlMohanad" pitchFamily="18" charset="-78"/>
                <a:cs typeface="AlMohanad" pitchFamily="18" charset="-78"/>
              </a:rPr>
              <a:t>مليوني حالة وفاة سنوياً تقع جراء الاصابات والأمراض المتصلة ببيئة العمل في جميع أنحاء العالم استناداً للإحصائيات المتوفرة في منظمة العمل الدولية.</a:t>
            </a:r>
            <a:endParaRPr lang="ar-SA" b="1" dirty="0">
              <a:latin typeface="AlMohanad" pitchFamily="18" charset="-78"/>
              <a:cs typeface="AlMohanad" pitchFamily="18" charset="-78"/>
            </a:endParaRPr>
          </a:p>
          <a:p>
            <a:r>
              <a:rPr lang="ar-SA" b="1" dirty="0">
                <a:latin typeface="AlMohanad" pitchFamily="18" charset="-78"/>
                <a:cs typeface="AlMohanad" pitchFamily="18" charset="-78"/>
              </a:rPr>
              <a:t> </a:t>
            </a:r>
            <a:r>
              <a:rPr lang="ar-SA" b="1" dirty="0" smtClean="0">
                <a:latin typeface="AlMohanad" pitchFamily="18" charset="-78"/>
                <a:cs typeface="AlMohanad" pitchFamily="18" charset="-78"/>
              </a:rPr>
              <a:t>1.250 مليار دولار حجم التكاليف الاقتصادية المترتبة على التعويضات وساعات العمل الضائعة وانقطاع الإنتاج والمصروفات الطبية.</a:t>
            </a:r>
          </a:p>
          <a:p>
            <a:r>
              <a:rPr lang="ar-SA" b="1" dirty="0" smtClean="0">
                <a:latin typeface="AlMohanad" pitchFamily="18" charset="-78"/>
                <a:cs typeface="AlMohanad" pitchFamily="18" charset="-78"/>
              </a:rPr>
              <a:t>قلة الوعي بوجود معايير للصحة والسلامة او بكيفية الامتثال لهذه المعايير أو التساهل يؤدي الى زيادة التعرض للإصابات والأمراض المهنية.</a:t>
            </a:r>
            <a:endParaRPr lang="ar-SA" b="1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4794914"/>
      </p:ext>
    </p:extLst>
  </p:cSld>
  <p:clrMapOvr>
    <a:masterClrMapping/>
  </p:clrMapOvr>
  <p:transition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7922" y="1052736"/>
            <a:ext cx="2428875" cy="55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4787" y="260648"/>
            <a:ext cx="2103437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303437"/>
            <a:ext cx="2141537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9387" y="5291286"/>
            <a:ext cx="2128837" cy="116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447" y="260648"/>
            <a:ext cx="2141537" cy="15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2159" y="1916832"/>
            <a:ext cx="215582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3016"/>
            <a:ext cx="2128837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81128"/>
            <a:ext cx="2141537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214153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10966"/>
            <a:ext cx="2103437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966" y="4575720"/>
            <a:ext cx="2141537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96149864"/>
      </p:ext>
    </p:extLst>
  </p:cSld>
  <p:clrMapOvr>
    <a:masterClrMapping/>
  </p:clrMapOvr>
  <p:transition>
    <p:wedge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7922" y="1052736"/>
            <a:ext cx="2428875" cy="551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77888"/>
            <a:ext cx="2155825" cy="14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9469" y="2564904"/>
            <a:ext cx="2128837" cy="1214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91928"/>
            <a:ext cx="2116137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2736"/>
            <a:ext cx="2155825" cy="236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7913" y="3465686"/>
            <a:ext cx="2103437" cy="159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9813" y="5127849"/>
            <a:ext cx="2141537" cy="14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14041580"/>
      </p:ext>
    </p:extLst>
  </p:cSld>
  <p:clrMapOvr>
    <a:masterClrMapping/>
  </p:clrMapOvr>
  <p:transition>
    <p:wedge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08434" y="404664"/>
            <a:ext cx="8229600" cy="1095490"/>
          </a:xfrm>
        </p:spPr>
        <p:txBody>
          <a:bodyPr>
            <a:normAutofit/>
          </a:bodyPr>
          <a:lstStyle/>
          <a:p>
            <a:pPr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التخزين السليم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268760"/>
            <a:ext cx="8964488" cy="5373216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Font typeface="Wingdings" pitchFamily="2" charset="2"/>
              <a:buChar char="v"/>
            </a:pPr>
            <a:r>
              <a:rPr lang="ar-SA" sz="2800" b="1" dirty="0" smtClean="0">
                <a:latin typeface="Tahoma" pitchFamily="34" charset="0"/>
              </a:rPr>
              <a:t>  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من شروط السلامة في تخزين المواد الكيميائية أن تفصل المواد الكيميائية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التي قد يتعارض تواجدها بالقرب من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بعض. </a:t>
            </a: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فصل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الأحماض عن القواعد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تخزين المواد الشديدة السمية في مكان مخصص مع وضع ملصق علامة تحذير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r>
              <a:rPr lang="ar-SA" sz="2800" b="1" dirty="0">
                <a:latin typeface="Verdana" pitchFamily="34" charset="0"/>
                <a:cs typeface="Simplified Arabic" pitchFamily="18" charset="-78"/>
              </a:rPr>
              <a:t> </a:t>
            </a:r>
            <a:endParaRPr lang="ar-SA" sz="2800" b="1" dirty="0" smtClean="0">
              <a:latin typeface="Verdana" pitchFamily="34" charset="0"/>
              <a:cs typeface="Simplified Arabic" pitchFamily="18" charset="-78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فصل الأحماض عن المواد القابلة للاشتعال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r>
              <a:rPr lang="ar-SA" sz="2800" b="1" dirty="0">
                <a:latin typeface="Verdana" pitchFamily="34" charset="0"/>
                <a:cs typeface="Simplified Arabic" pitchFamily="18" charset="-78"/>
              </a:rPr>
              <a:t> </a:t>
            </a:r>
            <a:endParaRPr lang="ar-SA" sz="2800" b="1" dirty="0" smtClean="0">
              <a:latin typeface="Verdana" pitchFamily="34" charset="0"/>
              <a:cs typeface="Simplified Arabic" pitchFamily="18" charset="-78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المواد التي تحتاج إلى تبريد خزنها في ثلاجة المختبر الخاصة.</a:t>
            </a: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المواد القابلة للاشتعال تخزن في دولاب خاص بذلك.</a:t>
            </a: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130000"/>
              </a:lnSpc>
              <a:buFont typeface="Wingdings" pitchFamily="2" charset="2"/>
              <a:buChar char="v"/>
            </a:pP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0" indent="0">
              <a:lnSpc>
                <a:spcPct val="90000"/>
              </a:lnSpc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9320763"/>
      </p:ext>
    </p:extLst>
  </p:cSld>
  <p:clrMapOvr>
    <a:masterClrMapping/>
  </p:clrMapOvr>
  <p:transition>
    <p:wedge/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03" y="908720"/>
            <a:ext cx="8229600" cy="1095490"/>
          </a:xfrm>
        </p:spPr>
        <p:txBody>
          <a:bodyPr>
            <a:normAutofit/>
          </a:bodyPr>
          <a:lstStyle/>
          <a:p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خزائن شفط الغازات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(Fume Hoods)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PT Bold Heading" pitchFamily="2" charset="-78"/>
              </a:rPr>
              <a:t/>
            </a:r>
            <a:b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PT Bold Heading" pitchFamily="2" charset="-78"/>
              </a:rPr>
            </a:br>
            <a:endParaRPr lang="ar-S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373216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50000"/>
              </a:spcBef>
              <a:buNone/>
            </a:pPr>
            <a:r>
              <a:rPr lang="ar-SA" sz="2800" b="1" dirty="0" smtClean="0">
                <a:latin typeface="Tahoma" pitchFamily="34" charset="0"/>
              </a:rPr>
              <a:t>  </a:t>
            </a: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  <p:pic>
        <p:nvPicPr>
          <p:cNvPr id="6" name="Picture 4" descr="fume_hood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7744" y="1412776"/>
            <a:ext cx="5093072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48384440"/>
      </p:ext>
    </p:extLst>
  </p:cSld>
  <p:clrMapOvr>
    <a:masterClrMapping/>
  </p:clrMapOvr>
  <p:transition>
    <p:wedge/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721015"/>
            <a:ext cx="8229600" cy="1095490"/>
          </a:xfrm>
        </p:spPr>
        <p:txBody>
          <a:bodyPr>
            <a:normAutofit/>
          </a:bodyPr>
          <a:lstStyle/>
          <a:p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خزائن شفط الغازات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(Fume Hoods)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PT Bold Heading" pitchFamily="2" charset="-78"/>
              </a:rPr>
              <a:t/>
            </a:r>
            <a:b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PT Bold Heading" pitchFamily="2" charset="-78"/>
              </a:rPr>
            </a:br>
            <a:endParaRPr lang="ar-S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484784"/>
            <a:ext cx="8868816" cy="5373216"/>
          </a:xfrm>
        </p:spPr>
        <p:txBody>
          <a:bodyPr>
            <a:norm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خزائن شفط الغازات (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Fume Hoods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) من العناصر الأساسية التي يجب توافرها في المختبر الكيميائي للحماية من الأدخنة والغازات الضارة.</a:t>
            </a:r>
          </a:p>
          <a:p>
            <a:pPr algn="just">
              <a:spcBef>
                <a:spcPct val="50000"/>
              </a:spcBef>
              <a:buFont typeface="Wingdings" pitchFamily="2" charset="2"/>
              <a:buChar char="ü"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عملها ببساطة هي شفط الأدخنة والغازات الضارة التي تخلط بالهواء لغرض تخفيفها ثم تدفع للخارج.</a:t>
            </a:r>
          </a:p>
          <a:p>
            <a:pPr marL="0" indent="0" rtl="0">
              <a:spcBef>
                <a:spcPct val="50000"/>
              </a:spcBef>
              <a:buNone/>
            </a:pPr>
            <a:r>
              <a:rPr lang="ar-S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ولتعمل بشكل جيد عليك اتباع الآتي: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ar-SA" sz="2800" b="1" dirty="0" smtClean="0">
                <a:solidFill>
                  <a:srgbClr val="0000CC"/>
                </a:solidFill>
                <a:latin typeface="Verdana" pitchFamily="34" charset="0"/>
                <a:cs typeface="Simplified Arabic" pitchFamily="18" charset="-78"/>
              </a:rPr>
              <a:t>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قلل الحركة أمام الجهاز لكي لا تعيق حركة تدفق الغازات للخارج.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أغلق الحاجز الزجاجي إلى أقل من حد السلامة.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0" indent="0" rtl="0">
              <a:spcBef>
                <a:spcPct val="50000"/>
              </a:spcBef>
              <a:buNone/>
            </a:pPr>
            <a:endParaRPr lang="ar-SA" sz="2800" b="1" dirty="0">
              <a:latin typeface="Tahoma" pitchFamily="34" charset="0"/>
            </a:endParaRP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836877"/>
      </p:ext>
    </p:extLst>
  </p:cSld>
  <p:clrMapOvr>
    <a:masterClrMapping/>
  </p:clrMapOvr>
  <p:transition>
    <p:wedge/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0238" y="476672"/>
            <a:ext cx="8229600" cy="1095490"/>
          </a:xfrm>
        </p:spPr>
        <p:txBody>
          <a:bodyPr>
            <a:normAutofit/>
          </a:bodyPr>
          <a:lstStyle/>
          <a:p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خزائن شفط الغازات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(Fume Hoods) </a:t>
            </a:r>
            <a: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PT Bold Heading" pitchFamily="2" charset="-78"/>
              </a:rPr>
              <a:t/>
            </a:r>
            <a:br>
              <a:rPr lang="en-US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PT Bold Heading" pitchFamily="2" charset="-78"/>
              </a:rPr>
            </a:br>
            <a:endParaRPr lang="ar-SA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484784"/>
            <a:ext cx="8868816" cy="5373216"/>
          </a:xfrm>
        </p:spPr>
        <p:txBody>
          <a:bodyPr>
            <a:normAutofit/>
          </a:bodyPr>
          <a:lstStyle/>
          <a:p>
            <a:pPr marL="0" indent="0" rtl="0">
              <a:spcBef>
                <a:spcPct val="50000"/>
              </a:spcBef>
              <a:buNone/>
            </a:pPr>
            <a:endParaRPr lang="ar-SA" sz="2800" b="1" dirty="0">
              <a:latin typeface="Tahoma" pitchFamily="34" charset="0"/>
            </a:endParaRP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  <p:pic>
        <p:nvPicPr>
          <p:cNvPr id="6" name="Picture 4" descr="v3_slide0018_image009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EBFFFF"/>
              </a:clrFrom>
              <a:clrTo>
                <a:srgbClr val="EB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63688" y="1270446"/>
            <a:ext cx="6362700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195736" y="1700808"/>
            <a:ext cx="772969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PT Bold Heading" pitchFamily="2" charset="-78"/>
              </a:rPr>
              <a:t>X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396885" y="1700808"/>
            <a:ext cx="85151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Times New Roman" pitchFamily="18" charset="0"/>
                <a:cs typeface="PT Bold Heading" pitchFamily="2" charset="-78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xmlns="" val="729298993"/>
      </p:ext>
    </p:extLst>
  </p:cSld>
  <p:clrMapOvr>
    <a:masterClrMapping/>
  </p:clrMapOvr>
  <p:transition>
    <p:wedge/>
    <p:sndAc>
      <p:stSnd>
        <p:snd r:embed="rId3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721015"/>
            <a:ext cx="8229600" cy="1095490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التخلص من الفضلات الكيميائية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373216"/>
          </a:xfrm>
        </p:spPr>
        <p:txBody>
          <a:bodyPr>
            <a:normAutofit/>
          </a:bodyPr>
          <a:lstStyle/>
          <a:p>
            <a:pPr marL="0" indent="0" algn="just">
              <a:spcBef>
                <a:spcPct val="50000"/>
              </a:spcBef>
              <a:buNone/>
            </a:pPr>
            <a:r>
              <a:rPr lang="ar-SA" sz="2800" b="1" dirty="0" smtClean="0">
                <a:latin typeface="Tahoma" pitchFamily="34" charset="0"/>
              </a:rPr>
              <a:t>  </a:t>
            </a: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  <p:pic>
        <p:nvPicPr>
          <p:cNvPr id="8" name="Picture 3" descr="Picture 0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8143" y="1772816"/>
            <a:ext cx="5791200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77692820"/>
      </p:ext>
    </p:extLst>
  </p:cSld>
  <p:clrMapOvr>
    <a:masterClrMapping/>
  </p:clrMapOvr>
  <p:transition>
    <p:wedge/>
    <p:sndAc>
      <p:stSnd>
        <p:snd r:embed="rId3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1095490"/>
          </a:xfrm>
        </p:spPr>
        <p:txBody>
          <a:bodyPr>
            <a:normAutofit/>
          </a:bodyPr>
          <a:lstStyle/>
          <a:p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طرق التخلص من نفايات المواد الكيمائية </a:t>
            </a:r>
            <a:b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</a:br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بطريقة آمنة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37321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ar-S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المواد الكيماوية القابلة للذوبان في </a:t>
            </a:r>
            <a:r>
              <a:rPr lang="ar-S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الماء: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ar-S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فقط هي التي يمكن التخلص منها من خلال مجاري الصرف وبالتالي إلى محطات المعالجة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.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80000"/>
              </a:lnSpc>
            </a:pPr>
            <a:r>
              <a:rPr lang="ar-S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محاليل المذيبات القابلة للاشتعال: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ar-SA" sz="2800" b="1" dirty="0" smtClean="0"/>
              <a:t>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يجب تخفيفها إلى درجة كبيرة بالماء قبل أن تسكب في البالوعة تجنباً لمخاطر الحريق الذي قد ينشأ عنها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</a:t>
            </a:r>
            <a:r>
              <a:rPr lang="en-US" sz="2800" b="1" dirty="0"/>
              <a:t>.</a:t>
            </a:r>
            <a:endParaRPr lang="ar-SA" sz="2800" b="1" dirty="0"/>
          </a:p>
          <a:p>
            <a:pPr>
              <a:lnSpc>
                <a:spcPct val="80000"/>
              </a:lnSpc>
            </a:pPr>
            <a:endParaRPr lang="ar-SA" sz="2800" b="1" dirty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ar-S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الأحماض والقواعد القوية: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ar-SA" sz="2800" b="1" dirty="0" smtClean="0"/>
              <a:t>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يجب تخفيفها إلى درجة حموضة بين ( 3-11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pH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) قبل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سكبها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في مجارى الصرف على أن لا يقل معدل التفريغ داخل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البالوعة  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50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cm3\min)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(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من المادة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المركزة.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659102"/>
      </p:ext>
    </p:extLst>
  </p:cSld>
  <p:clrMapOvr>
    <a:masterClrMapping/>
  </p:clrMapOvr>
  <p:transition>
    <p:wedge/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1095490"/>
          </a:xfrm>
        </p:spPr>
        <p:txBody>
          <a:bodyPr>
            <a:normAutofit/>
          </a:bodyPr>
          <a:lstStyle/>
          <a:p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طرق التخلص من نفايات المواد الكيمائية </a:t>
            </a:r>
            <a:b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</a:br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بطريقة آمنة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484784"/>
            <a:ext cx="8868816" cy="537321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ar-S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المواد ذات السمية </a:t>
            </a:r>
            <a:r>
              <a:rPr lang="ar-S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العالية: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ar-S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يمنع التخلص منها داخل مجارى الصرف مثل : الزئبق ، نيكل ، زرنيخ ،كروم ، الكاديوم ، الزنك ،مركبات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الفينول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والسيانيد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والكبريت.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80000"/>
              </a:lnSpc>
              <a:buNone/>
            </a:pPr>
            <a:endParaRPr lang="ar-SA" sz="2800" b="1" dirty="0"/>
          </a:p>
          <a:p>
            <a:pPr algn="just">
              <a:lnSpc>
                <a:spcPct val="80000"/>
              </a:lnSpc>
            </a:pPr>
            <a:r>
              <a:rPr lang="ar-S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يجب الحذر والانتباه الشديد: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بما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أن شبكة الصرف داخل المختبر متصلة مع بعضها فإن سكب مادة من خلال بالوعة أحد المختبرات قد يسبب تفاعل خطير عند التقائها مع مادة مسكوبة من بالوعة أخرى لذا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لذلك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مثل.</a:t>
            </a:r>
          </a:p>
          <a:p>
            <a:pPr marL="0" indent="0" algn="ctr">
              <a:lnSpc>
                <a:spcPct val="80000"/>
              </a:lnSpc>
              <a:buNone/>
            </a:pPr>
            <a:r>
              <a:rPr lang="ar-SA" sz="2800" b="1" dirty="0" smtClean="0"/>
              <a:t> </a:t>
            </a:r>
            <a:r>
              <a:rPr lang="ar-S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أموينا + يود = انفجار شديد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.</a:t>
            </a:r>
            <a:b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</a:b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827950"/>
      </p:ext>
    </p:extLst>
  </p:cSld>
  <p:clrMapOvr>
    <a:masterClrMapping/>
  </p:clrMapOvr>
  <p:transition>
    <p:wedge/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artisticGlass/>
                    </a14:imgEffect>
                    <a14:imgEffect>
                      <a14:sharpenSoften amount="-44000"/>
                    </a14:imgEffect>
                    <a14:imgEffect>
                      <a14:colorTemperature colorTemp="5500"/>
                    </a14:imgEffect>
                    <a14:imgEffect>
                      <a14:saturation sat="75000"/>
                    </a14:imgEffect>
                    <a14:imgEffect>
                      <a14:brightnessContrast contrast="2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07293" y="173270"/>
            <a:ext cx="8229600" cy="1095490"/>
          </a:xfrm>
        </p:spPr>
        <p:txBody>
          <a:bodyPr>
            <a:normAutofit/>
          </a:bodyPr>
          <a:lstStyle/>
          <a:p>
            <a:r>
              <a:rPr lang="ar-S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الم</a:t>
            </a:r>
            <a:r>
              <a:rPr lang="ar-IQ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ختبر</a:t>
            </a:r>
            <a:r>
              <a:rPr lang="ar-S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النموذجي</a:t>
            </a:r>
            <a:endParaRPr lang="ar-SA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ar-S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-Kharashi Koufi 1" pitchFamily="2" charset="-78"/>
                <a:ea typeface="Al-Kharashi Koufi 1" pitchFamily="2" charset="-78"/>
                <a:cs typeface="Al-Kharashi Koufi 1" pitchFamily="2" charset="-78"/>
              </a:rPr>
              <a:t>يجب أن يتوفر في الم</a:t>
            </a:r>
            <a:r>
              <a:rPr lang="ar-IQ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-Kharashi Koufi 1" pitchFamily="2" charset="-78"/>
                <a:ea typeface="Al-Kharashi Koufi 1" pitchFamily="2" charset="-78"/>
                <a:cs typeface="Al-Kharashi Koufi 1" pitchFamily="2" charset="-78"/>
              </a:rPr>
              <a:t>ختبر</a:t>
            </a:r>
            <a:r>
              <a:rPr lang="ar-S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-Kharashi Koufi 1" pitchFamily="2" charset="-78"/>
                <a:ea typeface="Al-Kharashi Koufi 1" pitchFamily="2" charset="-78"/>
                <a:cs typeface="Al-Kharashi Koufi 1" pitchFamily="2" charset="-78"/>
              </a:rPr>
              <a:t> النموذجي:</a:t>
            </a:r>
          </a:p>
          <a:p>
            <a:pPr marL="0" indent="0">
              <a:lnSpc>
                <a:spcPct val="80000"/>
              </a:lnSpc>
              <a:buNone/>
            </a:pPr>
            <a:endParaRPr lang="ar-SA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-Kharashi Koufi 1" pitchFamily="2" charset="-78"/>
              <a:ea typeface="Al-Kharashi Koufi 1" pitchFamily="2" charset="-78"/>
              <a:cs typeface="Al-Kharashi Koufi 1" pitchFamily="2" charset="-78"/>
            </a:endParaRP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ar-S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نظام إنذار جماعي ذو أزرار خارج غرف المختبرات لكافلة العاملين في المبنى</a:t>
            </a:r>
            <a:r>
              <a:rPr lang="ar-SA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ar-SA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514350" indent="-514350">
              <a:lnSpc>
                <a:spcPct val="80000"/>
              </a:lnSpc>
              <a:buAutoNum type="arabicPeriod" startAt="2"/>
            </a:pPr>
            <a:r>
              <a:rPr lang="ar-SA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نظام </a:t>
            </a:r>
            <a:r>
              <a:rPr lang="ar-SA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إنذار خصوصي لكل مختبر</a:t>
            </a: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ar-SA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514350" indent="-514350">
              <a:lnSpc>
                <a:spcPct val="80000"/>
              </a:lnSpc>
              <a:buAutoNum type="arabicPeriod" startAt="3"/>
            </a:pPr>
            <a:r>
              <a:rPr lang="ar-SA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إشارات </a:t>
            </a:r>
            <a:r>
              <a:rPr lang="ar-SA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تحذيرية في أماكن الكيماويات الخطرة ( </a:t>
            </a:r>
            <a:r>
              <a:rPr lang="ar-SA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السامة والقابلة </a:t>
            </a:r>
            <a:r>
              <a:rPr lang="ar-SA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للاشتعال</a:t>
            </a:r>
            <a:r>
              <a:rPr lang="ar-SA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).</a:t>
            </a:r>
          </a:p>
          <a:p>
            <a:pPr marL="0" indent="0">
              <a:lnSpc>
                <a:spcPct val="80000"/>
              </a:lnSpc>
              <a:buNone/>
            </a:pPr>
            <a:endParaRPr lang="ar-SA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514350" indent="-514350">
              <a:lnSpc>
                <a:spcPct val="80000"/>
              </a:lnSpc>
              <a:buAutoNum type="arabicPeriod" startAt="4"/>
            </a:pPr>
            <a:r>
              <a:rPr lang="ar-SA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حاملات </a:t>
            </a:r>
            <a:r>
              <a:rPr lang="ar-SA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القوارير الزجاجية المحتوية على مواد خطرة</a:t>
            </a:r>
            <a:r>
              <a:rPr lang="en-US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endParaRPr lang="ar-SA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ar-SA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5.   وجود </a:t>
            </a:r>
            <a:r>
              <a:rPr lang="ar-SA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حاوية مخلفات معدنية أو من البلاستيك المقاوم لتجميع </a:t>
            </a:r>
            <a:r>
              <a:rPr lang="ar-SA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 فضلات </a:t>
            </a:r>
            <a:r>
              <a:rPr lang="ar-SA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المواد الكيماوية المختلفة وأخرى للزجاج المكسور.</a:t>
            </a: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1437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  <p:sndAc>
      <p:stSnd>
        <p:snd r:embed="rId4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080120"/>
          </a:xfrm>
        </p:spPr>
        <p:txBody>
          <a:bodyPr>
            <a:normAutofit/>
          </a:bodyPr>
          <a:lstStyle/>
          <a:p>
            <a:pPr algn="r"/>
            <a:r>
              <a:rPr lang="ar-SA" sz="3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مسؤوليات العاملين في المختبرات: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916832"/>
            <a:ext cx="8765256" cy="4608512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ar-SA" sz="4000" b="1" dirty="0">
                <a:latin typeface="AlMohanad" pitchFamily="18" charset="-78"/>
                <a:cs typeface="AlMohanad" pitchFamily="18" charset="-78"/>
              </a:rPr>
              <a:t>تخطيط وتنفيذ كل عملية </a:t>
            </a:r>
            <a:r>
              <a:rPr lang="ar-SA" sz="4000" b="1" dirty="0" smtClean="0">
                <a:latin typeface="AlMohanad" pitchFamily="18" charset="-78"/>
                <a:cs typeface="AlMohanad" pitchFamily="18" charset="-78"/>
              </a:rPr>
              <a:t>وفقا للممارسات </a:t>
            </a:r>
            <a:r>
              <a:rPr lang="ar-SA" sz="4000" b="1" dirty="0">
                <a:latin typeface="AlMohanad" pitchFamily="18" charset="-78"/>
                <a:cs typeface="AlMohanad" pitchFamily="18" charset="-78"/>
              </a:rPr>
              <a:t>والإجراءات المنصوص </a:t>
            </a:r>
            <a:r>
              <a:rPr lang="ar-SA" sz="4000" b="1" dirty="0" smtClean="0">
                <a:latin typeface="AlMohanad" pitchFamily="18" charset="-78"/>
                <a:cs typeface="AlMohanad" pitchFamily="18" charset="-78"/>
              </a:rPr>
              <a:t>عليها.</a:t>
            </a:r>
            <a:endParaRPr lang="en-US" sz="4000" b="1" dirty="0">
              <a:latin typeface="AlMohanad" pitchFamily="18" charset="-78"/>
              <a:cs typeface="AlMohanad" pitchFamily="18" charset="-78"/>
            </a:endParaRPr>
          </a:p>
          <a:p>
            <a:pPr algn="just"/>
            <a:r>
              <a:rPr lang="ar-SA" sz="4000" b="1" dirty="0">
                <a:latin typeface="AlMohanad" pitchFamily="18" charset="-78"/>
                <a:cs typeface="AlMohanad" pitchFamily="18" charset="-78"/>
              </a:rPr>
              <a:t> استخدام المعدات للغرض الذي صممت له فقط .</a:t>
            </a:r>
          </a:p>
          <a:p>
            <a:r>
              <a:rPr lang="ar-SA" sz="4000" b="1" dirty="0">
                <a:latin typeface="AlMohanad" pitchFamily="18" charset="-78"/>
                <a:cs typeface="AlMohanad" pitchFamily="18" charset="-78"/>
              </a:rPr>
              <a:t>التعرف على إجراءات الطوارئ ، بما في ذلك معرفة مكان واستخدام معدات الطوارئ.</a:t>
            </a:r>
          </a:p>
          <a:p>
            <a:pPr algn="just"/>
            <a:r>
              <a:rPr lang="ar-SA" sz="4000" b="1" dirty="0">
                <a:latin typeface="AlMohanad" pitchFamily="18" charset="-78"/>
                <a:cs typeface="AlMohanad" pitchFamily="18" charset="-78"/>
              </a:rPr>
              <a:t>التعرف على أنواع معدات الوقاية المتاحة والاستخدام المناسب لكل نوع.</a:t>
            </a:r>
            <a:endParaRPr lang="en-US" sz="4000" b="1" dirty="0">
              <a:latin typeface="AlMohanad" pitchFamily="18" charset="-78"/>
              <a:cs typeface="AlMohanad" pitchFamily="18" charset="-78"/>
            </a:endParaRPr>
          </a:p>
          <a:p>
            <a:r>
              <a:rPr lang="ar-SA" sz="4000" b="1" dirty="0">
                <a:latin typeface="AlMohanad" pitchFamily="18" charset="-78"/>
                <a:cs typeface="AlMohanad" pitchFamily="18" charset="-78"/>
              </a:rPr>
              <a:t>  التنبه والتوقع للظروف والإجراءات الغير </a:t>
            </a:r>
            <a:r>
              <a:rPr lang="ar-SA" sz="4000" b="1" dirty="0" smtClean="0">
                <a:latin typeface="AlMohanad" pitchFamily="18" charset="-78"/>
                <a:cs typeface="AlMohanad" pitchFamily="18" charset="-78"/>
              </a:rPr>
              <a:t>مأمونة، حيث </a:t>
            </a:r>
            <a:r>
              <a:rPr lang="ar-SA" sz="4000" b="1" dirty="0">
                <a:latin typeface="AlMohanad" pitchFamily="18" charset="-78"/>
                <a:cs typeface="AlMohanad" pitchFamily="18" charset="-78"/>
              </a:rPr>
              <a:t>يمكن إجراء التصحيحات في </a:t>
            </a:r>
            <a:r>
              <a:rPr lang="ar-SA" sz="4000" b="1" dirty="0" smtClean="0">
                <a:latin typeface="AlMohanad" pitchFamily="18" charset="-78"/>
                <a:cs typeface="AlMohanad" pitchFamily="18" charset="-78"/>
              </a:rPr>
              <a:t>أقرب وقت ممكن.</a:t>
            </a:r>
            <a:endParaRPr lang="ar-SA" sz="4000" b="1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558076"/>
      </p:ext>
    </p:extLst>
  </p:cSld>
  <p:clrMapOvr>
    <a:masterClrMapping/>
  </p:clrMapOvr>
  <p:transition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07293" y="173270"/>
            <a:ext cx="8229600" cy="1095490"/>
          </a:xfrm>
        </p:spPr>
        <p:txBody>
          <a:bodyPr>
            <a:normAutofit/>
          </a:bodyPr>
          <a:lstStyle/>
          <a:p>
            <a:r>
              <a:rPr lang="ar-S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الم</a:t>
            </a:r>
            <a:r>
              <a:rPr lang="ar-IQ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ختبر</a:t>
            </a:r>
            <a:r>
              <a:rPr lang="ar-S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النموذجي</a:t>
            </a:r>
            <a:endParaRPr lang="ar-SA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ar-S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-Kharashi Koufi 1" pitchFamily="2" charset="-78"/>
                <a:ea typeface="Al-Kharashi Koufi 1" pitchFamily="2" charset="-78"/>
                <a:cs typeface="Al-Kharashi Koufi 1" pitchFamily="2" charset="-78"/>
              </a:rPr>
              <a:t>يجب أن يتوفر في الم</a:t>
            </a:r>
            <a:r>
              <a:rPr lang="ar-IQ" sz="28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-Kharashi Koufi 1" pitchFamily="2" charset="-78"/>
                <a:ea typeface="Al-Kharashi Koufi 1" pitchFamily="2" charset="-78"/>
                <a:cs typeface="Al-Kharashi Koufi 1" pitchFamily="2" charset="-78"/>
              </a:rPr>
              <a:t>ختبر</a:t>
            </a:r>
            <a:r>
              <a:rPr lang="ar-S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-Kharashi Koufi 1" pitchFamily="2" charset="-78"/>
                <a:ea typeface="Al-Kharashi Koufi 1" pitchFamily="2" charset="-78"/>
                <a:cs typeface="Al-Kharashi Koufi 1" pitchFamily="2" charset="-78"/>
              </a:rPr>
              <a:t> النموذجي:</a:t>
            </a:r>
          </a:p>
          <a:p>
            <a:pPr marL="0" indent="0">
              <a:lnSpc>
                <a:spcPct val="80000"/>
              </a:lnSpc>
              <a:buNone/>
            </a:pPr>
            <a:endParaRPr lang="ar-SA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-Kharashi Koufi 1" pitchFamily="2" charset="-78"/>
              <a:ea typeface="Al-Kharashi Koufi 1" pitchFamily="2" charset="-78"/>
              <a:cs typeface="Al-Kharashi Koufi 1" pitchFamily="2" charset="-78"/>
            </a:endParaRPr>
          </a:p>
          <a:p>
            <a:pPr marL="514350" indent="-514350">
              <a:lnSpc>
                <a:spcPct val="80000"/>
              </a:lnSpc>
              <a:buAutoNum type="arabicPeriod" startAt="6"/>
            </a:pPr>
            <a:r>
              <a:rPr lang="ar-SA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توفر طفايات حريق كافية لكل مختبر وبالقرب من  المختبر ومعروفة </a:t>
            </a:r>
            <a:endParaRPr lang="ar-IQ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514350" indent="-514350">
              <a:lnSpc>
                <a:spcPct val="80000"/>
              </a:lnSpc>
              <a:buNone/>
            </a:pPr>
            <a:r>
              <a:rPr lang="ar-IQ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     </a:t>
            </a:r>
            <a:r>
              <a:rPr lang="ar-SA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للجميع حتى مع أنظمة أوتوماتيكي.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/>
            </a:r>
            <a:b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</a:br>
            <a:r>
              <a:rPr lang="ar-SA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7.  تدريب العاملين في كل مختبر على استخدام الطفايات وأنواع الحريق</a:t>
            </a:r>
            <a:r>
              <a:rPr lang="en-US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.</a:t>
            </a:r>
          </a:p>
          <a:p>
            <a:pPr marL="0" indent="0">
              <a:lnSpc>
                <a:spcPct val="80000"/>
              </a:lnSpc>
              <a:buNone/>
            </a:pPr>
            <a:endParaRPr lang="ar-SA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514350" indent="-514350">
              <a:lnSpc>
                <a:spcPct val="80000"/>
              </a:lnSpc>
              <a:buAutoNum type="arabicPeriod" startAt="8"/>
            </a:pPr>
            <a:r>
              <a:rPr lang="ar-SA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توفير بطانية حريق ( مصنوعة من الصوف 100% واستبعاد أي ألياف صناعية ) في كل مختبر وفي مكان بارز ومعروف مع وجود إشارة توضيحية.</a:t>
            </a:r>
          </a:p>
          <a:p>
            <a:pPr marL="0" indent="0">
              <a:lnSpc>
                <a:spcPct val="80000"/>
              </a:lnSpc>
              <a:buNone/>
            </a:pPr>
            <a:endParaRPr lang="ar-SA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514350" indent="-514350">
              <a:lnSpc>
                <a:spcPct val="80000"/>
              </a:lnSpc>
              <a:buAutoNum type="arabicPeriod" startAt="9"/>
            </a:pPr>
            <a:r>
              <a:rPr lang="ar-SA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لوحات إرشادية مضيئة لمخارج الطوارئ  ومفاتيح الغاز والكهرباء.</a:t>
            </a:r>
          </a:p>
          <a:p>
            <a:pPr marL="0" indent="0">
              <a:lnSpc>
                <a:spcPct val="80000"/>
              </a:lnSpc>
              <a:buNone/>
            </a:pPr>
            <a:endParaRPr lang="ar-SA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ar-SA" sz="2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10. خريطة إخلاء واضحة للمختبر والمبنى تحسباً لأي طارئ  ويتم التدريب عليها.</a:t>
            </a:r>
            <a:endParaRPr lang="en-US" sz="2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400050" lvl="1" indent="0" algn="just">
              <a:buNone/>
            </a:pPr>
            <a:endParaRPr lang="ar-SA" sz="24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4910053"/>
      </p:ext>
    </p:extLst>
  </p:cSld>
  <p:clrMapOvr>
    <a:masterClrMapping/>
  </p:clrMapOvr>
  <p:transition>
    <p:wedge/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23728" y="2348880"/>
            <a:ext cx="6573416" cy="1656184"/>
          </a:xfrm>
        </p:spPr>
        <p:txBody>
          <a:bodyPr>
            <a:normAutofit/>
          </a:bodyPr>
          <a:lstStyle/>
          <a:p>
            <a:r>
              <a:rPr lang="ar-SA" sz="3200" dirty="0" smtClean="0">
                <a:solidFill>
                  <a:srgbClr val="C00000"/>
                </a:solidFill>
                <a:cs typeface="PT Bold Heading" pitchFamily="2" charset="-78"/>
              </a:rPr>
              <a:t/>
            </a:r>
            <a:br>
              <a:rPr lang="ar-SA" sz="3200" dirty="0" smtClean="0">
                <a:solidFill>
                  <a:srgbClr val="C00000"/>
                </a:solidFill>
                <a:cs typeface="PT Bold Heading" pitchFamily="2" charset="-78"/>
              </a:rPr>
            </a:br>
            <a:r>
              <a:rPr lang="ar-S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تصميم </a:t>
            </a:r>
            <a:r>
              <a:rPr lang="ar-SA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</a:t>
            </a:r>
            <a:r>
              <a:rPr lang="ar-IQ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ختبر</a:t>
            </a:r>
            <a:r>
              <a:rPr lang="ar-SA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نموذجي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8186682"/>
      </p:ext>
    </p:extLst>
  </p:cSld>
  <p:clrMapOvr>
    <a:masterClrMapping/>
  </p:clrMapOvr>
  <p:transition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ar-S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الم</a:t>
            </a:r>
            <a:r>
              <a:rPr lang="ar-IQ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ختبر</a:t>
            </a:r>
            <a:r>
              <a:rPr lang="ar-S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</a:t>
            </a:r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النموذجي</a:t>
            </a:r>
          </a:p>
        </p:txBody>
      </p:sp>
      <p:pic>
        <p:nvPicPr>
          <p:cNvPr id="1028" name="Picture 4" descr="C:\Users\عبدالإله الشثيلي\Desktop\المختبر النموذجيgfgfgfg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53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96" y="1124744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9487951"/>
      </p:ext>
    </p:extLst>
  </p:cSld>
  <p:clrMapOvr>
    <a:masterClrMapping/>
  </p:clrMapOvr>
  <p:transition>
    <p:wedge/>
    <p:sndAc>
      <p:stSnd>
        <p:snd r:embed="rId3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78976"/>
            <a:ext cx="3600399" cy="532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9354"/>
            <a:ext cx="3687018" cy="532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ماذا تفعل في حالة الحوادث</a:t>
            </a:r>
          </a:p>
        </p:txBody>
      </p:sp>
    </p:spTree>
    <p:extLst>
      <p:ext uri="{BB962C8B-B14F-4D97-AF65-F5344CB8AC3E}">
        <p14:creationId xmlns:p14="http://schemas.microsoft.com/office/powerpoint/2010/main" xmlns="" val="993314704"/>
      </p:ext>
    </p:extLst>
  </p:cSld>
  <p:clrMapOvr>
    <a:masterClrMapping/>
  </p:clrMapOvr>
  <p:transition>
    <p:wedge/>
    <p:sndAc>
      <p:stSnd>
        <p:snd r:embed="rId2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8229600" cy="1095490"/>
          </a:xfrm>
        </p:spPr>
        <p:txBody>
          <a:bodyPr>
            <a:normAutofit/>
          </a:bodyPr>
          <a:lstStyle/>
          <a:p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قبل مغادرة المختبر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484784"/>
            <a:ext cx="8868816" cy="537321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ar-S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تأكد من:</a:t>
            </a:r>
          </a:p>
          <a:p>
            <a:pPr marL="514350" indent="-51435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ar-S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تنظيف مكان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العمل. 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514350" indent="-51435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غسل الزجاجيات المستخدمة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في العمل. 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514350" indent="-51435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أغلق كافة الأجهزة والمعدات غير الضرورية ( كهرباء ، ماء ،غاز ، تفريغ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)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.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514350" indent="-51435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إ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زاله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أي مخلفات بها مواد كيميائية ملقاة على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الأرض. 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514350" indent="-51435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اترك نوافذ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خزانة شفط الغازات مفتوحة.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514350" indent="-51435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أطفئ كافة نقاط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الإضاءة.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514350" indent="-51435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  <a:defRPr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أغلق أبواب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المختبر.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8495462"/>
      </p:ext>
    </p:extLst>
  </p:cSld>
  <p:clrMapOvr>
    <a:masterClrMapping/>
  </p:clrMapOvr>
  <p:transition>
    <p:wedge/>
    <p:sndAc>
      <p:stSnd>
        <p:snd r:embed="rId3" name="arrow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23728" y="2348880"/>
            <a:ext cx="6573416" cy="1656184"/>
          </a:xfrm>
        </p:spPr>
        <p:txBody>
          <a:bodyPr>
            <a:normAutofit/>
          </a:bodyPr>
          <a:lstStyle/>
          <a:p>
            <a:r>
              <a:rPr lang="ar-SA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شكراً على حسن الاستماع</a:t>
            </a:r>
            <a:endParaRPr lang="ar-S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052969"/>
      </p:ext>
    </p:extLst>
  </p:cSld>
  <p:clrMapOvr>
    <a:masterClrMapping/>
  </p:clrMapOvr>
  <p:transition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615841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ar-SA" sz="3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الأهداف التي نسعى إليها: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0" indent="0">
              <a:buNone/>
            </a:pPr>
            <a:endParaRPr lang="en-US" dirty="0"/>
          </a:p>
          <a:p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755576" y="1600200"/>
            <a:ext cx="7931224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ar-SA" sz="3400" b="1" dirty="0">
                <a:latin typeface="AlMohanad" pitchFamily="18" charset="-78"/>
                <a:cs typeface="AlMohanad" pitchFamily="18" charset="-78"/>
              </a:rPr>
              <a:t>أن تصبح على بينة من المخاطر الكيميائية في مجال عملك.</a:t>
            </a:r>
          </a:p>
          <a:p>
            <a:pPr>
              <a:buFont typeface="Wingdings" pitchFamily="2" charset="2"/>
              <a:buChar char="ü"/>
            </a:pPr>
            <a:r>
              <a:rPr lang="ar-SA" sz="3400" b="1" dirty="0">
                <a:latin typeface="AlMohanad" pitchFamily="18" charset="-78"/>
                <a:cs typeface="AlMohanad" pitchFamily="18" charset="-78"/>
              </a:rPr>
              <a:t>أن تعمل في أسلم بيئة ممكنة.</a:t>
            </a:r>
            <a:endParaRPr lang="en-US" sz="3400" b="1" dirty="0">
              <a:latin typeface="AlMohanad" pitchFamily="18" charset="-78"/>
              <a:cs typeface="AlMohanad" pitchFamily="18" charset="-78"/>
            </a:endParaRPr>
          </a:p>
          <a:p>
            <a:pPr>
              <a:buFont typeface="Wingdings" pitchFamily="2" charset="2"/>
              <a:buChar char="ü"/>
            </a:pPr>
            <a:r>
              <a:rPr lang="ar-SA" sz="3400" b="1" dirty="0">
                <a:latin typeface="AlMohanad" pitchFamily="18" charset="-78"/>
                <a:cs typeface="AlMohanad" pitchFamily="18" charset="-78"/>
              </a:rPr>
              <a:t>أن تمتلك القدرة على التعامل الصحيح مع المخاطر.</a:t>
            </a:r>
            <a:endParaRPr lang="en-US" sz="3400" b="1" dirty="0">
              <a:latin typeface="AlMohanad" pitchFamily="18" charset="-78"/>
              <a:cs typeface="AlMohanad" pitchFamily="18" charset="-78"/>
            </a:endParaRPr>
          </a:p>
          <a:p>
            <a:pPr marL="0" indent="0">
              <a:buNone/>
            </a:pPr>
            <a:endParaRPr lang="ar-SA" b="1" baseline="30000" dirty="0" smtClean="0">
              <a:solidFill>
                <a:srgbClr val="000000"/>
              </a:solidFill>
              <a:latin typeface="Lucida Sans Unicode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177232"/>
      </p:ext>
    </p:extLst>
  </p:cSld>
  <p:clrMapOvr>
    <a:masterClrMapping/>
  </p:clrMapOvr>
  <p:transition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69726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ar-SA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التعامل مع  الكيماويات  داخل  مختبرات الكيمياء </a:t>
            </a:r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: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99592" y="1700808"/>
            <a:ext cx="7783016" cy="4525963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ar-S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PT Bold Heading" pitchFamily="2" charset="-78"/>
              </a:rPr>
              <a:t>يتمثل في النقاط الرئيسية </a:t>
            </a:r>
            <a:r>
              <a:rPr lang="ar-S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PT Bold Heading" pitchFamily="2" charset="-78"/>
              </a:rPr>
              <a:t>التالية:-</a:t>
            </a:r>
          </a:p>
          <a:p>
            <a:pPr marL="514350" indent="-514350">
              <a:lnSpc>
                <a:spcPct val="9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ar-SA" sz="3400" b="1" dirty="0" smtClean="0">
                <a:latin typeface="AlMohanad" pitchFamily="18" charset="-78"/>
                <a:cs typeface="AlMohanad" pitchFamily="18" charset="-78"/>
              </a:rPr>
              <a:t>تقسيم </a:t>
            </a:r>
            <a:r>
              <a:rPr lang="ar-SA" sz="3400" b="1" dirty="0">
                <a:latin typeface="AlMohanad" pitchFamily="18" charset="-78"/>
                <a:cs typeface="AlMohanad" pitchFamily="18" charset="-78"/>
              </a:rPr>
              <a:t>الكيماويات على  حسب أنواعها ومدى </a:t>
            </a:r>
            <a:r>
              <a:rPr lang="ar-SA" sz="3400" b="1" dirty="0" smtClean="0">
                <a:latin typeface="AlMohanad" pitchFamily="18" charset="-78"/>
                <a:cs typeface="AlMohanad" pitchFamily="18" charset="-78"/>
              </a:rPr>
              <a:t>خطورتها. </a:t>
            </a:r>
            <a:endParaRPr lang="ar-SA" sz="3400" b="1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ar-SA" sz="3400" b="1" dirty="0">
                <a:latin typeface="AlMohanad" pitchFamily="18" charset="-78"/>
                <a:cs typeface="AlMohanad" pitchFamily="18" charset="-78"/>
              </a:rPr>
              <a:t>2-كيفية التعامل الصحيح </a:t>
            </a:r>
            <a:r>
              <a:rPr lang="ar-SA" sz="3400" b="1" dirty="0" smtClean="0">
                <a:latin typeface="AlMohanad" pitchFamily="18" charset="-78"/>
                <a:cs typeface="AlMohanad" pitchFamily="18" charset="-78"/>
              </a:rPr>
              <a:t>معها. </a:t>
            </a:r>
            <a:endParaRPr lang="ar-SA" sz="3400" b="1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ar-SA" sz="3400" b="1" dirty="0">
                <a:latin typeface="AlMohanad" pitchFamily="18" charset="-78"/>
                <a:cs typeface="AlMohanad" pitchFamily="18" charset="-78"/>
              </a:rPr>
              <a:t>3- التخزين الصحيح </a:t>
            </a:r>
            <a:r>
              <a:rPr lang="ar-SA" sz="3400" b="1" dirty="0" smtClean="0">
                <a:latin typeface="AlMohanad" pitchFamily="18" charset="-78"/>
                <a:cs typeface="AlMohanad" pitchFamily="18" charset="-78"/>
              </a:rPr>
              <a:t>للكيماويات. </a:t>
            </a:r>
            <a:endParaRPr lang="ar-SA" sz="3400" b="1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None/>
            </a:pPr>
            <a:r>
              <a:rPr lang="ar-SA" sz="3400" b="1" dirty="0">
                <a:latin typeface="AlMohanad" pitchFamily="18" charset="-78"/>
                <a:cs typeface="AlMohanad" pitchFamily="18" charset="-78"/>
              </a:rPr>
              <a:t>4- التعامل مع </a:t>
            </a:r>
            <a:r>
              <a:rPr lang="ar-SA" sz="3400" b="1" dirty="0" err="1" smtClean="0">
                <a:latin typeface="AlMohanad" pitchFamily="18" charset="-78"/>
                <a:cs typeface="AlMohanad" pitchFamily="18" charset="-78"/>
              </a:rPr>
              <a:t>أسطوان</a:t>
            </a:r>
            <a:r>
              <a:rPr lang="ar-IQ" sz="3400" b="1" dirty="0" err="1" smtClean="0">
                <a:latin typeface="AlMohanad" pitchFamily="18" charset="-78"/>
                <a:cs typeface="AlMohanad" pitchFamily="18" charset="-78"/>
              </a:rPr>
              <a:t>ات</a:t>
            </a:r>
            <a:r>
              <a:rPr lang="ar-SA" sz="3400" b="1" dirty="0" smtClean="0">
                <a:latin typeface="AlMohanad" pitchFamily="18" charset="-78"/>
                <a:cs typeface="AlMohanad" pitchFamily="18" charset="-78"/>
              </a:rPr>
              <a:t> الغاز.</a:t>
            </a:r>
            <a:endParaRPr lang="en-US" sz="3400" b="1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429985"/>
      </p:ext>
    </p:extLst>
  </p:cSld>
  <p:clrMapOvr>
    <a:masterClrMapping/>
  </p:clrMapOvr>
  <p:transition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496944" cy="648072"/>
          </a:xfrm>
        </p:spPr>
        <p:txBody>
          <a:bodyPr>
            <a:normAutofit/>
          </a:bodyPr>
          <a:lstStyle/>
          <a:p>
            <a:pPr algn="just"/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تقسم المواد الكيميائية من حيث الخطورة إلى:-</a:t>
            </a:r>
            <a:endParaRPr lang="ar-SA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496855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chemeClr val="hlink"/>
              </a:buClr>
              <a:buNone/>
              <a:defRPr/>
            </a:pPr>
            <a:endParaRPr lang="ar-SA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lnSpc>
                <a:spcPct val="80000"/>
              </a:lnSpc>
              <a:buClr>
                <a:schemeClr val="hlink"/>
              </a:buClr>
              <a:buNone/>
              <a:defRPr/>
            </a:pPr>
            <a:r>
              <a:rPr lang="ar-SA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1-</a:t>
            </a:r>
            <a:r>
              <a:rPr lang="ar-SA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lMohanad" pitchFamily="18" charset="-78"/>
                <a:cs typeface="AlMohanad" pitchFamily="18" charset="-78"/>
              </a:rPr>
              <a:t>  </a:t>
            </a:r>
            <a:r>
              <a:rPr lang="ar-SA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سامة </a:t>
            </a:r>
            <a:endParaRPr lang="ar-SA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algn="just">
              <a:lnSpc>
                <a:spcPct val="80000"/>
              </a:lnSpc>
              <a:buClr>
                <a:schemeClr val="hlink"/>
              </a:buClr>
              <a:buNone/>
              <a:defRPr/>
            </a:pPr>
            <a:r>
              <a:rPr lang="ar-SA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2- حارقة             </a:t>
            </a:r>
            <a:endParaRPr lang="ar-SA" b="1" dirty="0">
              <a:effectLst>
                <a:outerShdw blurRad="38100" dist="38100" dir="2700000" algn="tl">
                  <a:srgbClr val="FFFFFF"/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algn="just">
              <a:lnSpc>
                <a:spcPct val="80000"/>
              </a:lnSpc>
              <a:buClr>
                <a:schemeClr val="hlink"/>
              </a:buClr>
              <a:buNone/>
              <a:defRPr/>
            </a:pPr>
            <a:r>
              <a:rPr lang="ar-SA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3- </a:t>
            </a:r>
            <a:r>
              <a:rPr lang="ar-SA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مسرطن</a:t>
            </a:r>
            <a:r>
              <a:rPr lang="ar-IQ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ة</a:t>
            </a:r>
            <a:r>
              <a:rPr lang="ar-SA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 </a:t>
            </a:r>
          </a:p>
          <a:p>
            <a:pPr algn="just">
              <a:lnSpc>
                <a:spcPct val="80000"/>
              </a:lnSpc>
              <a:buClr>
                <a:schemeClr val="hlink"/>
              </a:buClr>
              <a:buNone/>
              <a:defRPr/>
            </a:pPr>
            <a:r>
              <a:rPr lang="ar-SA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4- </a:t>
            </a:r>
            <a:r>
              <a:rPr lang="ar-SA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ملتهبة</a:t>
            </a:r>
          </a:p>
          <a:p>
            <a:pPr algn="just">
              <a:lnSpc>
                <a:spcPct val="80000"/>
              </a:lnSpc>
              <a:buClr>
                <a:schemeClr val="hlink"/>
              </a:buClr>
              <a:buNone/>
              <a:defRPr/>
            </a:pPr>
            <a:r>
              <a:rPr lang="ar-SA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5- مؤكسدة </a:t>
            </a:r>
            <a:endParaRPr lang="ar-SA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algn="just">
              <a:lnSpc>
                <a:spcPct val="80000"/>
              </a:lnSpc>
              <a:buClr>
                <a:schemeClr val="hlink"/>
              </a:buClr>
              <a:buNone/>
              <a:defRPr/>
            </a:pPr>
            <a:r>
              <a:rPr lang="ar-SA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6- </a:t>
            </a:r>
            <a:r>
              <a:rPr lang="ar-SA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مشتعلة</a:t>
            </a:r>
          </a:p>
          <a:p>
            <a:pPr algn="just">
              <a:lnSpc>
                <a:spcPct val="80000"/>
              </a:lnSpc>
              <a:buClr>
                <a:schemeClr val="hlink"/>
              </a:buClr>
              <a:buNone/>
              <a:defRPr/>
            </a:pPr>
            <a:r>
              <a:rPr lang="ar-SA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7- مواد مشعة </a:t>
            </a:r>
            <a:endParaRPr lang="ar-SA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algn="just">
              <a:lnSpc>
                <a:spcPct val="80000"/>
              </a:lnSpc>
              <a:buClr>
                <a:schemeClr val="hlink"/>
              </a:buClr>
              <a:buNone/>
              <a:defRPr/>
            </a:pPr>
            <a:r>
              <a:rPr lang="ar-SA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8- </a:t>
            </a:r>
            <a:r>
              <a:rPr lang="ar-SA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lMohanad" pitchFamily="18" charset="-78"/>
                <a:cs typeface="AlMohanad" pitchFamily="18" charset="-78"/>
              </a:rPr>
              <a:t>مواد متفجرة</a:t>
            </a:r>
            <a:endParaRPr lang="en-US" b="1" dirty="0">
              <a:effectLst>
                <a:outerShdw blurRad="38100" dist="38100" dir="2700000" algn="tl">
                  <a:srgbClr val="FFFFFF"/>
                </a:outerShdw>
              </a:effectLst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205999"/>
      </p:ext>
    </p:extLst>
  </p:cSld>
  <p:clrMapOvr>
    <a:masterClrMapping/>
  </p:clrMapOvr>
  <p:transition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548680"/>
            <a:ext cx="8229600" cy="1296144"/>
          </a:xfrm>
        </p:spPr>
        <p:txBody>
          <a:bodyPr>
            <a:normAutofit/>
          </a:bodyPr>
          <a:lstStyle/>
          <a:p>
            <a:pPr algn="just"/>
            <a:r>
              <a:rPr lang="ar-SA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اولاً </a:t>
            </a:r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:التعامل مع المواد السامة: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28800"/>
            <a:ext cx="8591128" cy="511256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r-SA" sz="2800" dirty="0">
                <a:latin typeface="AlMohanad" pitchFamily="18" charset="-78"/>
                <a:cs typeface="AlMohanad" pitchFamily="18" charset="-78"/>
              </a:rPr>
              <a:t>الرجوع الى دليل المواد السامة</a:t>
            </a:r>
            <a:r>
              <a:rPr lang="ar-SA" sz="2800" dirty="0" smtClean="0">
                <a:latin typeface="AlMohanad" pitchFamily="18" charset="-78"/>
                <a:cs typeface="AlMohanad" pitchFamily="18" charset="-78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>
                <a:latin typeface="AlMohanad" pitchFamily="18" charset="-78"/>
                <a:cs typeface="AlMohanad" pitchFamily="18" charset="-78"/>
              </a:rPr>
              <a:t>قراءة التحذيرات على كل عبوة قبل الاستخدام.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>
                <a:latin typeface="AlMohanad" pitchFamily="18" charset="-78"/>
                <a:cs typeface="AlMohanad" pitchFamily="18" charset="-78"/>
              </a:rPr>
              <a:t>تهوية مكان العمل تهوية جيدة.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>
                <a:latin typeface="AlMohanad" pitchFamily="18" charset="-78"/>
                <a:cs typeface="AlMohanad" pitchFamily="18" charset="-78"/>
              </a:rPr>
              <a:t>التعامل بكميات قليلة مع المادة السامة.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>
                <a:latin typeface="AlMohanad" pitchFamily="18" charset="-78"/>
                <a:cs typeface="AlMohanad" pitchFamily="18" charset="-78"/>
              </a:rPr>
              <a:t>تطهير الملابس الملوثة أو التخلص منها فورا.</a:t>
            </a:r>
          </a:p>
          <a:p>
            <a:pPr marL="514350" indent="-514350">
              <a:buFont typeface="+mj-lt"/>
              <a:buAutoNum type="arabicPeriod"/>
            </a:pPr>
            <a:r>
              <a:rPr lang="ar-SA" sz="2800" dirty="0">
                <a:latin typeface="AlMohanad" pitchFamily="18" charset="-78"/>
                <a:cs typeface="AlMohanad" pitchFamily="18" charset="-78"/>
              </a:rPr>
              <a:t>غسيل اليدين بعد الاستخدام</a:t>
            </a:r>
          </a:p>
          <a:p>
            <a:pPr marL="0" indent="0">
              <a:buNone/>
            </a:pPr>
            <a:endParaRPr lang="ar-SA" sz="28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178425"/>
      </p:ext>
    </p:extLst>
  </p:cSld>
  <p:clrMapOvr>
    <a:masterClrMapping/>
  </p:clrMapOvr>
  <p:transition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18728" y="707503"/>
            <a:ext cx="8229600" cy="1296144"/>
          </a:xfrm>
        </p:spPr>
        <p:txBody>
          <a:bodyPr>
            <a:normAutofit/>
          </a:bodyPr>
          <a:lstStyle/>
          <a:p>
            <a:pPr algn="just"/>
            <a:r>
              <a:rPr lang="ar-SA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ثانيا: المواد الآكلة :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1628800"/>
            <a:ext cx="8868816" cy="511256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ar-SA" sz="2800" dirty="0" smtClean="0">
                <a:latin typeface="AlMohanad" pitchFamily="18" charset="-78"/>
                <a:cs typeface="AlMohanad" pitchFamily="18" charset="-78"/>
              </a:rPr>
              <a:t>هي </a:t>
            </a:r>
            <a:r>
              <a:rPr lang="ar-SA" sz="2800" dirty="0">
                <a:latin typeface="AlMohanad" pitchFamily="18" charset="-78"/>
                <a:cs typeface="AlMohanad" pitchFamily="18" charset="-78"/>
              </a:rPr>
              <a:t>المواد </a:t>
            </a:r>
            <a:r>
              <a:rPr lang="ar-SA" sz="2800" dirty="0" smtClean="0">
                <a:latin typeface="AlMohanad" pitchFamily="18" charset="-78"/>
                <a:cs typeface="AlMohanad" pitchFamily="18" charset="-78"/>
              </a:rPr>
              <a:t>التي </a:t>
            </a:r>
            <a:r>
              <a:rPr lang="ar-SA" sz="2800" dirty="0">
                <a:latin typeface="AlMohanad" pitchFamily="18" charset="-78"/>
                <a:cs typeface="AlMohanad" pitchFamily="18" charset="-78"/>
              </a:rPr>
              <a:t>تسبب حروقا وجروحا عند ملامستها للجلد أو </a:t>
            </a:r>
            <a:r>
              <a:rPr lang="ar-SA" sz="2800" dirty="0" smtClean="0">
                <a:latin typeface="AlMohanad" pitchFamily="18" charset="-78"/>
                <a:cs typeface="AlMohanad" pitchFamily="18" charset="-78"/>
              </a:rPr>
              <a:t>العين وقد </a:t>
            </a:r>
            <a:r>
              <a:rPr lang="ar-SA" sz="2800" dirty="0">
                <a:latin typeface="AlMohanad" pitchFamily="18" charset="-78"/>
                <a:cs typeface="AlMohanad" pitchFamily="18" charset="-78"/>
              </a:rPr>
              <a:t>تؤذى الجهاز </a:t>
            </a:r>
            <a:r>
              <a:rPr lang="ar-SA" sz="2800" dirty="0" smtClean="0">
                <a:latin typeface="AlMohanad" pitchFamily="18" charset="-78"/>
                <a:cs typeface="AlMohanad" pitchFamily="18" charset="-78"/>
              </a:rPr>
              <a:t>التنفسي </a:t>
            </a:r>
            <a:r>
              <a:rPr lang="ar-SA" sz="2800" dirty="0">
                <a:latin typeface="AlMohanad" pitchFamily="18" charset="-78"/>
                <a:cs typeface="AlMohanad" pitchFamily="18" charset="-78"/>
              </a:rPr>
              <a:t>عند </a:t>
            </a:r>
            <a:r>
              <a:rPr lang="ar-SA" sz="2800" dirty="0" smtClean="0">
                <a:latin typeface="AlMohanad" pitchFamily="18" charset="-78"/>
                <a:cs typeface="AlMohanad" pitchFamily="18" charset="-78"/>
              </a:rPr>
              <a:t>استنشاقها.</a:t>
            </a:r>
            <a:endParaRPr lang="ar-SA" sz="2800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ar-SA" sz="2400" dirty="0">
                <a:solidFill>
                  <a:srgbClr val="C00000"/>
                </a:solidFill>
                <a:latin typeface="+mj-lt"/>
                <a:ea typeface="+mj-ea"/>
                <a:cs typeface="PT Bold Heading" pitchFamily="2" charset="-78"/>
              </a:rPr>
              <a:t>تصنيفها : </a:t>
            </a:r>
          </a:p>
          <a:p>
            <a:pPr>
              <a:lnSpc>
                <a:spcPct val="90000"/>
              </a:lnSpc>
            </a:pPr>
            <a:r>
              <a:rPr lang="ar-S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سائلة</a:t>
            </a:r>
            <a:r>
              <a:rPr lang="ar-S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ar-SA" sz="2800" dirty="0" smtClean="0">
                <a:latin typeface="AlMohanad" pitchFamily="18" charset="-78"/>
                <a:cs typeface="AlMohanad" pitchFamily="18" charset="-78"/>
              </a:rPr>
              <a:t>  (ح</a:t>
            </a:r>
            <a:r>
              <a:rPr lang="ar-IQ" sz="2800" dirty="0" smtClean="0">
                <a:latin typeface="AlMohanad" pitchFamily="18" charset="-78"/>
                <a:cs typeface="AlMohanad" pitchFamily="18" charset="-78"/>
              </a:rPr>
              <a:t>ا</a:t>
            </a:r>
            <a:r>
              <a:rPr lang="ar-SA" sz="2800" dirty="0" smtClean="0">
                <a:latin typeface="AlMohanad" pitchFamily="18" charset="-78"/>
                <a:cs typeface="AlMohanad" pitchFamily="18" charset="-78"/>
              </a:rPr>
              <a:t>مض الكبريت</a:t>
            </a:r>
            <a:r>
              <a:rPr lang="ar-IQ" sz="2800" dirty="0" err="1" smtClean="0">
                <a:latin typeface="AlMohanad" pitchFamily="18" charset="-78"/>
                <a:cs typeface="AlMohanad" pitchFamily="18" charset="-78"/>
              </a:rPr>
              <a:t>يك</a:t>
            </a:r>
            <a:r>
              <a:rPr lang="ar-SA" sz="2800" dirty="0" smtClean="0"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2800" dirty="0">
                <a:latin typeface="AlMohanad" pitchFamily="18" charset="-78"/>
                <a:cs typeface="AlMohanad" pitchFamily="18" charset="-78"/>
              </a:rPr>
              <a:t>، </a:t>
            </a:r>
            <a:r>
              <a:rPr lang="ar-SA" sz="2800" dirty="0" err="1" smtClean="0">
                <a:latin typeface="AlMohanad" pitchFamily="18" charset="-78"/>
                <a:cs typeface="AlMohanad" pitchFamily="18" charset="-78"/>
              </a:rPr>
              <a:t>ح</a:t>
            </a:r>
            <a:r>
              <a:rPr lang="ar-IQ" sz="2800" dirty="0" smtClean="0">
                <a:latin typeface="AlMohanad" pitchFamily="18" charset="-78"/>
                <a:cs typeface="AlMohanad" pitchFamily="18" charset="-78"/>
              </a:rPr>
              <a:t>ا</a:t>
            </a:r>
            <a:r>
              <a:rPr lang="ar-SA" sz="2800" dirty="0" smtClean="0">
                <a:latin typeface="AlMohanad" pitchFamily="18" charset="-78"/>
                <a:cs typeface="AlMohanad" pitchFamily="18" charset="-78"/>
              </a:rPr>
              <a:t>مض </a:t>
            </a:r>
            <a:r>
              <a:rPr lang="ar-IQ" sz="2800" dirty="0" err="1" smtClean="0">
                <a:latin typeface="AlMohanad" pitchFamily="18" charset="-78"/>
                <a:cs typeface="AlMohanad" pitchFamily="18" charset="-78"/>
              </a:rPr>
              <a:t>الهيدرو</a:t>
            </a:r>
            <a:r>
              <a:rPr lang="ar-SA" sz="2800" dirty="0" err="1" smtClean="0">
                <a:latin typeface="AlMohanad" pitchFamily="18" charset="-78"/>
                <a:cs typeface="AlMohanad" pitchFamily="18" charset="-78"/>
              </a:rPr>
              <a:t>كلور</a:t>
            </a:r>
            <a:r>
              <a:rPr lang="ar-IQ" sz="2800" dirty="0" err="1" smtClean="0">
                <a:latin typeface="AlMohanad" pitchFamily="18" charset="-78"/>
                <a:cs typeface="AlMohanad" pitchFamily="18" charset="-78"/>
              </a:rPr>
              <a:t>يك</a:t>
            </a:r>
            <a:r>
              <a:rPr lang="ar-IQ" sz="2800" dirty="0" smtClean="0">
                <a:latin typeface="AlMohanad" pitchFamily="18" charset="-78"/>
                <a:cs typeface="AlMohanad" pitchFamily="18" charset="-78"/>
              </a:rPr>
              <a:t>,00000</a:t>
            </a:r>
            <a:r>
              <a:rPr lang="ar-SA" sz="2800" dirty="0" smtClean="0"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2800" dirty="0">
                <a:latin typeface="AlMohanad" pitchFamily="18" charset="-78"/>
                <a:cs typeface="AlMohanad" pitchFamily="18" charset="-78"/>
              </a:rPr>
              <a:t>)</a:t>
            </a:r>
          </a:p>
          <a:p>
            <a:r>
              <a:rPr lang="ar-S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صلبة: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ar-SA" sz="2800" dirty="0" smtClean="0">
                <a:latin typeface="AlMohanad" pitchFamily="18" charset="-78"/>
                <a:cs typeface="AlMohanad" pitchFamily="18" charset="-78"/>
              </a:rPr>
              <a:t>  أ- </a:t>
            </a:r>
            <a:r>
              <a:rPr lang="ar-SA" sz="2800" dirty="0">
                <a:latin typeface="AlMohanad" pitchFamily="18" charset="-78"/>
                <a:cs typeface="AlMohanad" pitchFamily="18" charset="-78"/>
              </a:rPr>
              <a:t>القلويات ( هيدروكسيد الصوديوم وكربونات الصوديوم </a:t>
            </a:r>
            <a:r>
              <a:rPr lang="ar-IQ" sz="2800" dirty="0" smtClean="0">
                <a:latin typeface="AlMohanad" pitchFamily="18" charset="-78"/>
                <a:cs typeface="AlMohanad" pitchFamily="18" charset="-78"/>
              </a:rPr>
              <a:t>)</a:t>
            </a:r>
            <a:r>
              <a:rPr lang="ar-SA" sz="2800" dirty="0" smtClean="0">
                <a:latin typeface="AlMohanad" pitchFamily="18" charset="-78"/>
                <a:cs typeface="AlMohanad" pitchFamily="18" charset="-78"/>
              </a:rPr>
              <a:t>.</a:t>
            </a:r>
            <a:endParaRPr lang="ar-SA" sz="2800" dirty="0">
              <a:latin typeface="AlMohanad" pitchFamily="18" charset="-78"/>
              <a:cs typeface="AlMohanad" pitchFamily="18" charset="-78"/>
            </a:endParaRPr>
          </a:p>
          <a:p>
            <a:pPr>
              <a:lnSpc>
                <a:spcPct val="90000"/>
              </a:lnSpc>
              <a:buNone/>
            </a:pPr>
            <a:r>
              <a:rPr lang="ar-SA" sz="2800" dirty="0"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2800" dirty="0" smtClean="0">
                <a:latin typeface="AlMohanad" pitchFamily="18" charset="-78"/>
                <a:cs typeface="AlMohanad" pitchFamily="18" charset="-78"/>
              </a:rPr>
              <a:t>ب-  </a:t>
            </a:r>
            <a:r>
              <a:rPr lang="ar-SA" sz="2800" dirty="0">
                <a:latin typeface="AlMohanad" pitchFamily="18" charset="-78"/>
                <a:cs typeface="AlMohanad" pitchFamily="18" charset="-78"/>
              </a:rPr>
              <a:t>المعادن واملاحها( الصوديوم </a:t>
            </a:r>
            <a:r>
              <a:rPr lang="ar-SA" sz="2800" dirty="0" err="1">
                <a:latin typeface="AlMohanad" pitchFamily="18" charset="-78"/>
                <a:cs typeface="AlMohanad" pitchFamily="18" charset="-78"/>
              </a:rPr>
              <a:t>والأنتيمون</a:t>
            </a:r>
            <a:r>
              <a:rPr lang="ar-SA" sz="2800" dirty="0">
                <a:latin typeface="AlMohanad" pitchFamily="18" charset="-78"/>
                <a:cs typeface="AlMohanad" pitchFamily="18" charset="-78"/>
              </a:rPr>
              <a:t> والزرنيخ)</a:t>
            </a:r>
          </a:p>
          <a:p>
            <a:pPr>
              <a:lnSpc>
                <a:spcPct val="90000"/>
              </a:lnSpc>
            </a:pPr>
            <a:r>
              <a:rPr lang="ar-S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غازية: </a:t>
            </a:r>
            <a:endParaRPr lang="ar-SA" sz="28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ohanad" pitchFamily="18" charset="-78"/>
              <a:cs typeface="AlMohanad" pitchFamily="18" charset="-7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ar-S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ohanad" pitchFamily="18" charset="-78"/>
                <a:cs typeface="AlMohanad" pitchFamily="18" charset="-78"/>
              </a:rPr>
              <a:t> </a:t>
            </a:r>
            <a:r>
              <a:rPr lang="ar-SA" sz="2800" dirty="0" smtClean="0">
                <a:latin typeface="AlMohanad" pitchFamily="18" charset="-78"/>
                <a:cs typeface="AlMohanad" pitchFamily="18" charset="-78"/>
              </a:rPr>
              <a:t>غاز ثاني </a:t>
            </a:r>
            <a:r>
              <a:rPr lang="ar-SA" sz="2800" dirty="0" err="1" smtClean="0">
                <a:latin typeface="AlMohanad" pitchFamily="18" charset="-78"/>
                <a:cs typeface="AlMohanad" pitchFamily="18" charset="-78"/>
              </a:rPr>
              <a:t>ا</a:t>
            </a:r>
            <a:r>
              <a:rPr lang="ar-IQ" sz="2800" dirty="0" smtClean="0">
                <a:latin typeface="AlMohanad" pitchFamily="18" charset="-78"/>
                <a:cs typeface="AlMohanad" pitchFamily="18" charset="-78"/>
              </a:rPr>
              <a:t>و</a:t>
            </a:r>
            <a:r>
              <a:rPr lang="ar-SA" sz="2800" dirty="0" smtClean="0">
                <a:latin typeface="AlMohanad" pitchFamily="18" charset="-78"/>
                <a:cs typeface="AlMohanad" pitchFamily="18" charset="-78"/>
              </a:rPr>
              <a:t>كسيد الكبريت، </a:t>
            </a:r>
            <a:r>
              <a:rPr lang="ar-SA" sz="2800" dirty="0">
                <a:latin typeface="AlMohanad" pitchFamily="18" charset="-78"/>
                <a:cs typeface="AlMohanad" pitchFamily="18" charset="-78"/>
              </a:rPr>
              <a:t>غاز الكلور </a:t>
            </a:r>
            <a:r>
              <a:rPr lang="ar-SA" sz="2800" dirty="0" smtClean="0">
                <a:latin typeface="AlMohanad" pitchFamily="18" charset="-78"/>
                <a:cs typeface="AlMohanad" pitchFamily="18" charset="-78"/>
              </a:rPr>
              <a:t>والبروم، أكاسيد النتروجين.</a:t>
            </a:r>
          </a:p>
          <a:p>
            <a:pPr>
              <a:lnSpc>
                <a:spcPct val="90000"/>
              </a:lnSpc>
            </a:pPr>
            <a:r>
              <a:rPr lang="ar-SA" sz="2800" dirty="0">
                <a:latin typeface="AlMohanad" pitchFamily="18" charset="-78"/>
                <a:cs typeface="AlMohanad" pitchFamily="18" charset="-78"/>
              </a:rPr>
              <a:t>أشد ضررا من المواد الأكالة السائلة أو الصلبة حيث تسبب </a:t>
            </a:r>
            <a:r>
              <a:rPr lang="ar-SA" sz="2800" dirty="0" smtClean="0">
                <a:latin typeface="AlMohanad" pitchFamily="18" charset="-78"/>
                <a:cs typeface="AlMohanad" pitchFamily="18" charset="-78"/>
              </a:rPr>
              <a:t> اختناقا </a:t>
            </a:r>
            <a:r>
              <a:rPr lang="ar-SA" sz="2800" dirty="0">
                <a:latin typeface="AlMohanad" pitchFamily="18" charset="-78"/>
                <a:cs typeface="AlMohanad" pitchFamily="18" charset="-78"/>
              </a:rPr>
              <a:t>والتهابات </a:t>
            </a:r>
            <a:r>
              <a:rPr lang="ar-SA" sz="2800" dirty="0" smtClean="0">
                <a:latin typeface="AlMohanad" pitchFamily="18" charset="-78"/>
                <a:cs typeface="AlMohanad" pitchFamily="18" charset="-78"/>
              </a:rPr>
              <a:t>في </a:t>
            </a:r>
            <a:r>
              <a:rPr lang="ar-SA" sz="2800" dirty="0">
                <a:latin typeface="AlMohanad" pitchFamily="18" charset="-78"/>
                <a:cs typeface="AlMohanad" pitchFamily="18" charset="-78"/>
              </a:rPr>
              <a:t>الجهاز </a:t>
            </a:r>
            <a:r>
              <a:rPr lang="ar-SA" sz="2800" dirty="0" smtClean="0">
                <a:latin typeface="AlMohanad" pitchFamily="18" charset="-78"/>
                <a:cs typeface="AlMohanad" pitchFamily="18" charset="-78"/>
              </a:rPr>
              <a:t>التنفسي </a:t>
            </a:r>
            <a:r>
              <a:rPr lang="ar-SA" sz="2800" dirty="0">
                <a:latin typeface="AlMohanad" pitchFamily="18" charset="-78"/>
                <a:cs typeface="AlMohanad" pitchFamily="18" charset="-78"/>
              </a:rPr>
              <a:t>وتشنجات تؤدى الى الموت</a:t>
            </a:r>
          </a:p>
          <a:p>
            <a:pPr marL="0" indent="0">
              <a:lnSpc>
                <a:spcPct val="90000"/>
              </a:lnSpc>
              <a:buNone/>
            </a:pPr>
            <a:endParaRPr lang="ar-SA" sz="28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ar-SA" sz="2800" dirty="0">
              <a:latin typeface="AlMohanad" pitchFamily="18" charset="-78"/>
              <a:cs typeface="AlMohana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159657"/>
      </p:ext>
    </p:extLst>
  </p:cSld>
  <p:clrMapOvr>
    <a:masterClrMapping/>
  </p:clrMapOvr>
  <p:transition>
    <p:wedge/>
    <p:sndAc>
      <p:stSnd>
        <p:snd r:embed="rId2" name="arrow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1812</TotalTime>
  <Words>1572</Words>
  <Application>Microsoft Office PowerPoint</Application>
  <PresentationFormat>عرض على الشاشة (3:4)‏</PresentationFormat>
  <Paragraphs>231</Paragraphs>
  <Slides>45</Slides>
  <Notes>22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45</vt:i4>
      </vt:variant>
    </vt:vector>
  </HeadingPairs>
  <TitlesOfParts>
    <vt:vector size="46" baseType="lpstr">
      <vt:lpstr>نسق Office</vt:lpstr>
      <vt:lpstr>السلامةالمختبرية للعاملين في مختبرالكيمياء</vt:lpstr>
      <vt:lpstr>وراء كل خطر خطأ    </vt:lpstr>
      <vt:lpstr>مقدمة:</vt:lpstr>
      <vt:lpstr>مسؤوليات العاملين في المختبرات:</vt:lpstr>
      <vt:lpstr>الأهداف التي نسعى إليها:</vt:lpstr>
      <vt:lpstr>التعامل مع  الكيماويات  داخل  مختبرات الكيمياء :</vt:lpstr>
      <vt:lpstr>تقسم المواد الكيميائية من حيث الخطورة إلى:-</vt:lpstr>
      <vt:lpstr>اولاً :التعامل مع المواد السامة:</vt:lpstr>
      <vt:lpstr>ثانيا: المواد الآكلة :</vt:lpstr>
      <vt:lpstr>ثالثا: المواد المؤكسدة:</vt:lpstr>
      <vt:lpstr>رابعاً: المواد المسرطنة:</vt:lpstr>
      <vt:lpstr>الأعضاء التي تتأثر بالمواد المسرطنة:-</vt:lpstr>
      <vt:lpstr>خامساً: المواد الملتهبة:</vt:lpstr>
      <vt:lpstr>الوقاية من مخاطر المواد الكيمائية الملتهبة :</vt:lpstr>
      <vt:lpstr>سادساً :المواد المشتعلة:</vt:lpstr>
      <vt:lpstr>طريقة حفظ المواد المشتعلة:</vt:lpstr>
      <vt:lpstr>سابعاً: المواد المتفجرة:</vt:lpstr>
      <vt:lpstr>الشريحة 18</vt:lpstr>
      <vt:lpstr>ثامناً: المواد المشعة: </vt:lpstr>
      <vt:lpstr>الإشارات الواجب احترامها في المختبرات </vt:lpstr>
      <vt:lpstr> 1-إشارات المنع ( لون احمر )</vt:lpstr>
      <vt:lpstr> 2-الإشارات الإجبارية ( لون ازرق )</vt:lpstr>
      <vt:lpstr> 3-إشارات الاستدلال والمعلومات ( لون اخضر ) </vt:lpstr>
      <vt:lpstr>  4-إشارة خطورة المواد الكيميائية  ( لون برتقالي )</vt:lpstr>
      <vt:lpstr>5-إشارات التحذير              ( لون اصفر )</vt:lpstr>
      <vt:lpstr>تمرين وضع وثيقة السلامة في المختبرات</vt:lpstr>
      <vt:lpstr>الشريحة 27</vt:lpstr>
      <vt:lpstr>السلامة الكيميائية</vt:lpstr>
      <vt:lpstr> كشوف بيانات السلامة للمواد الكيميائية</vt:lpstr>
      <vt:lpstr>الشريحة 30</vt:lpstr>
      <vt:lpstr>الشريحة 31</vt:lpstr>
      <vt:lpstr>التخزين السليم</vt:lpstr>
      <vt:lpstr>خزائن شفط الغازات (Fume Hoods)  </vt:lpstr>
      <vt:lpstr>خزائن شفط الغازات (Fume Hoods)  </vt:lpstr>
      <vt:lpstr>خزائن شفط الغازات (Fume Hoods)  </vt:lpstr>
      <vt:lpstr>التخلص من الفضلات الكيميائية</vt:lpstr>
      <vt:lpstr>طرق التخلص من نفايات المواد الكيمائية  بطريقة آمنة</vt:lpstr>
      <vt:lpstr>طرق التخلص من نفايات المواد الكيمائية  بطريقة آمنة</vt:lpstr>
      <vt:lpstr>المختبر النموذجي</vt:lpstr>
      <vt:lpstr>المختبر النموذجي</vt:lpstr>
      <vt:lpstr> تصميم مختبر نموذجي</vt:lpstr>
      <vt:lpstr>المختبر النموذجي</vt:lpstr>
      <vt:lpstr>ماذا تفعل في حالة الحوادث</vt:lpstr>
      <vt:lpstr>قبل مغادرة المختبر</vt:lpstr>
      <vt:lpstr>شكراً على حسن الاستماع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عبدالإله الشثيلي</dc:creator>
  <cp:lastModifiedBy>المهندس احمدسلام</cp:lastModifiedBy>
  <cp:revision>206</cp:revision>
  <dcterms:created xsi:type="dcterms:W3CDTF">2012-12-14T10:32:56Z</dcterms:created>
  <dcterms:modified xsi:type="dcterms:W3CDTF">2016-12-14T20:02:50Z</dcterms:modified>
</cp:coreProperties>
</file>